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03" r:id="rId2"/>
    <p:sldId id="329" r:id="rId3"/>
    <p:sldId id="324" r:id="rId4"/>
    <p:sldId id="321" r:id="rId5"/>
    <p:sldId id="323" r:id="rId6"/>
    <p:sldId id="341" r:id="rId7"/>
    <p:sldId id="306" r:id="rId8"/>
    <p:sldId id="330" r:id="rId9"/>
    <p:sldId id="331" r:id="rId10"/>
    <p:sldId id="340" r:id="rId11"/>
    <p:sldId id="32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81" d="100"/>
          <a:sy n="81" d="100"/>
        </p:scale>
        <p:origin x="-2368" y="-3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36" d="100"/>
        <a:sy n="236" d="100"/>
      </p:scale>
      <p:origin x="0" y="942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8.jpe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jpe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3776" y="3776472"/>
            <a:ext cx="7196328" cy="147002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76" y="5257800"/>
            <a:ext cx="7196328" cy="987552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Font typeface="Wingdings 2" pitchFamily="18" charset="2"/>
              <a:buNone/>
              <a:defRPr sz="180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9/8/14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175" y="4267200"/>
            <a:ext cx="7612063" cy="1100138"/>
          </a:xfrm>
        </p:spPr>
        <p:txBody>
          <a:bodyPr anchor="b"/>
          <a:lstStyle>
            <a:lvl1pPr algn="ctr">
              <a:defRPr sz="4400" b="0">
                <a:solidFill>
                  <a:schemeClr val="bg1"/>
                </a:solidFill>
                <a:effectLst>
                  <a:outerShdw blurRad="63500" dist="50800" dir="2700000" algn="tl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1414040">
            <a:off x="1779080" y="450465"/>
            <a:ext cx="5486400" cy="3626214"/>
          </a:xfrm>
          <a:solidFill>
            <a:srgbClr val="FFFFFF">
              <a:shade val="85000"/>
            </a:srgbClr>
          </a:solidFill>
          <a:ln w="38100" cap="sq">
            <a:solidFill>
              <a:srgbClr val="FDFDFD"/>
            </a:solidFill>
            <a:miter lim="800000"/>
          </a:ln>
          <a:effectLst>
            <a:outerShdw blurRad="88900" dist="25400" dir="5400000" sx="101000" sy="101000" algn="t" rotWithShape="0">
              <a:prstClr val="black">
                <a:alpha val="50000"/>
              </a:prst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Wingdings 2" pitchFamily="18" charset="2"/>
              <a:buNone/>
              <a:defRPr sz="1800" kern="1200">
                <a:solidFill>
                  <a:schemeClr val="bg1"/>
                </a:solidFill>
                <a:effectLst>
                  <a:outerShdw blurRad="63500" dist="508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Drag picture to placeholder or click icon to add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5175" y="5443538"/>
            <a:ext cx="7612063" cy="804862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effectLst>
                  <a:outerShdw blurRad="63500" dist="50800" dir="2700000" algn="tl" rotWithShape="0">
                    <a:prstClr val="black">
                      <a:alpha val="50000"/>
                    </a:prstClr>
                  </a:outerShdw>
                </a:effectLst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9/8/14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946" y="381000"/>
            <a:ext cx="3250360" cy="16319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946" y="2084389"/>
            <a:ext cx="3250360" cy="3935412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 algn="ctr" defTabSz="914400" rtl="0" eaLnBrk="1" latinLnBrk="0" hangingPunct="1">
              <a:spcBef>
                <a:spcPts val="600"/>
              </a:spcBef>
              <a:buNone/>
              <a:defRPr sz="1800" b="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495800" y="6356350"/>
            <a:ext cx="1143000" cy="365125"/>
          </a:xfrm>
        </p:spPr>
        <p:txBody>
          <a:bodyPr/>
          <a:lstStyle>
            <a:lvl1pPr algn="l">
              <a:defRPr/>
            </a:lvl1pPr>
          </a:lstStyle>
          <a:p>
            <a:fld id="{03CEC41E-48BD-4881-B6FF-D82EEBBCD904}" type="datetimeFigureOut">
              <a:rPr lang="en-US" smtClean="0"/>
              <a:t>9/8/14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791200" y="6356350"/>
            <a:ext cx="2895600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967426" y="6356350"/>
            <a:ext cx="5334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59A5F39-4CE7-434C-A5CB-50A36345160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Picture Placeholder 7"/>
          <p:cNvSpPr>
            <a:spLocks noGrp="1"/>
          </p:cNvSpPr>
          <p:nvPr>
            <p:ph type="pic" sz="quarter" idx="14"/>
          </p:nvPr>
        </p:nvSpPr>
        <p:spPr>
          <a:xfrm rot="307655">
            <a:off x="4082874" y="3187732"/>
            <a:ext cx="4141140" cy="2881378"/>
          </a:xfrm>
          <a:solidFill>
            <a:srgbClr val="FFFFFF">
              <a:shade val="85000"/>
            </a:srgbClr>
          </a:solidFill>
          <a:ln w="38100" cap="sq">
            <a:solidFill>
              <a:srgbClr val="FDFDFD"/>
            </a:solidFill>
            <a:miter lim="800000"/>
          </a:ln>
          <a:effectLst>
            <a:outerShdw blurRad="88900" dist="25400" dir="7200000" sx="101000" sy="101000" algn="t" rotWithShape="0">
              <a:prstClr val="black">
                <a:alpha val="50000"/>
              </a:prst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en-US" dirty="0" smtClean="0"/>
              <a:t>Drag picture to placeholder or click icon to add</a:t>
            </a:r>
            <a:endParaRPr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 rot="21414752">
            <a:off x="4623469" y="338031"/>
            <a:ext cx="4141140" cy="2881378"/>
          </a:xfrm>
          <a:solidFill>
            <a:srgbClr val="FFFFFF">
              <a:shade val="85000"/>
            </a:srgbClr>
          </a:solidFill>
          <a:ln w="38100" cap="sq">
            <a:solidFill>
              <a:srgbClr val="FDFDFD"/>
            </a:solidFill>
            <a:miter lim="800000"/>
          </a:ln>
          <a:effectLst>
            <a:outerShdw blurRad="88900" dist="25400" dir="5400000" sx="101000" sy="101000" algn="t" rotWithShape="0">
              <a:prstClr val="black">
                <a:alpha val="50000"/>
              </a:prst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en-US" dirty="0" smtClean="0"/>
              <a:t>Drag picture to placeholder or click icon to add</a:t>
            </a:r>
            <a:endParaRPr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9/8/14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0" y="457200"/>
            <a:ext cx="1497106" cy="5810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6888" y="457200"/>
            <a:ext cx="6513511" cy="581025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9/8/14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9/8/14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6889" y="3774328"/>
            <a:ext cx="7199311" cy="1470025"/>
          </a:xfrm>
        </p:spPr>
        <p:txBody>
          <a:bodyPr anchor="b" anchorCtr="0"/>
          <a:lstStyle>
            <a:lvl1pPr algn="l">
              <a:defRPr sz="48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6888" y="5257800"/>
            <a:ext cx="7199312" cy="990600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180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9/8/14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2"/>
          </p:nvPr>
        </p:nvSpPr>
        <p:spPr>
          <a:xfrm rot="504148">
            <a:off x="4493544" y="555043"/>
            <a:ext cx="4142460" cy="3085398"/>
          </a:xfrm>
          <a:solidFill>
            <a:srgbClr val="FFFFFF">
              <a:shade val="85000"/>
            </a:srgbClr>
          </a:solidFill>
          <a:ln w="38100" cap="sq">
            <a:solidFill>
              <a:srgbClr val="FDFDFD"/>
            </a:solidFill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en-US" dirty="0" smtClean="0"/>
              <a:t>Drag picture to placeholder or click icon to add</a:t>
            </a:r>
            <a:endParaRPr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175" y="2236694"/>
            <a:ext cx="7612063" cy="136207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175" y="3617259"/>
            <a:ext cx="7612063" cy="1500187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None/>
              <a:defRPr sz="180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9/8/14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174" y="79468"/>
            <a:ext cx="7612063" cy="14176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5175" y="2084388"/>
            <a:ext cx="3657600" cy="41830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9637" y="2084388"/>
            <a:ext cx="3657600" cy="41830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9/8/14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174" y="79468"/>
            <a:ext cx="7612063" cy="1417638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174" y="1687512"/>
            <a:ext cx="3657600" cy="903288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5174" y="2649071"/>
            <a:ext cx="3657600" cy="360829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600"/>
            </a:lvl6pPr>
            <a:lvl7pPr marL="2055813" indent="-344488">
              <a:defRPr sz="1600"/>
            </a:lvl7pPr>
            <a:lvl8pPr marL="2055813" indent="-344488">
              <a:defRPr sz="1600"/>
            </a:lvl8pPr>
            <a:lvl9pPr marL="2055813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9637" y="1687512"/>
            <a:ext cx="3657600" cy="903288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9637" y="2649071"/>
            <a:ext cx="3657600" cy="360829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600"/>
            </a:lvl6pPr>
            <a:lvl7pPr marL="2055813" indent="-344488">
              <a:defRPr sz="1600"/>
            </a:lvl7pPr>
            <a:lvl8pPr marL="2055813" indent="-344488">
              <a:defRPr sz="1600"/>
            </a:lvl8pPr>
            <a:lvl9pPr marL="2055813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9/8/14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9/8/14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9/8/14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946" y="381000"/>
            <a:ext cx="3250360" cy="16319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5800" y="381000"/>
            <a:ext cx="4149725" cy="588645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946" y="2084389"/>
            <a:ext cx="3250360" cy="3935412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 algn="ctr" defTabSz="914400" rtl="0" eaLnBrk="1" latinLnBrk="0" hangingPunct="1">
              <a:spcBef>
                <a:spcPts val="600"/>
              </a:spcBef>
              <a:buNone/>
              <a:defRPr sz="1800" b="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495800" y="6356350"/>
            <a:ext cx="1143000" cy="365125"/>
          </a:xfrm>
        </p:spPr>
        <p:txBody>
          <a:bodyPr/>
          <a:lstStyle>
            <a:lvl1pPr algn="l">
              <a:defRPr/>
            </a:lvl1pPr>
          </a:lstStyle>
          <a:p>
            <a:fld id="{03CEC41E-48BD-4881-B6FF-D82EEBBCD904}" type="datetimeFigureOut">
              <a:rPr lang="en-US" smtClean="0"/>
              <a:t>9/8/14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791200" y="6356350"/>
            <a:ext cx="2895600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967426" y="6356350"/>
            <a:ext cx="5334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59A5F39-4CE7-434C-A5CB-50A36345160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5174" y="79468"/>
            <a:ext cx="7612063" cy="1417638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175" y="2070846"/>
            <a:ext cx="7612064" cy="41820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03CEC41E-48BD-4881-B6FF-D82EEBBCD904}" type="datetimeFigureOut">
              <a:rPr lang="en-US" smtClean="0"/>
              <a:t>9/8/14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3753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05300" y="6356350"/>
            <a:ext cx="5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fld id="{459A5F39-4CE7-434C-A5CB-50A363451602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2"/>
          </a:solidFill>
          <a:effectLst>
            <a:outerShdw blurRad="50800" dist="25400" dir="2700000" algn="tl" rotWithShape="0">
              <a:schemeClr val="bg1">
                <a:alpha val="40000"/>
              </a:scheme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Font typeface="Wingdings 2" pitchFamily="18" charset="2"/>
        <a:buChar char=""/>
        <a:defRPr sz="2400" kern="120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Font typeface="Wingdings 2" pitchFamily="18" charset="2"/>
        <a:buChar char=""/>
        <a:defRPr sz="2200" kern="120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Font typeface="Wingdings 2" pitchFamily="18" charset="2"/>
        <a:buChar char=""/>
        <a:defRPr sz="2000" kern="120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Font typeface="Wingdings 2" pitchFamily="18" charset="2"/>
        <a:buChar char=""/>
        <a:defRPr lang="en-US" sz="1800" kern="1200" dirty="0" smtClean="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Font typeface="Wingdings 2" pitchFamily="18" charset="2"/>
        <a:buChar char=""/>
        <a:defRPr lang="en-US" sz="1800" kern="1200" dirty="0" smtClean="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Font typeface="Wingdings 2" pitchFamily="18" charset="2"/>
        <a:buChar char=""/>
        <a:defRPr lang="en-US" sz="1800" kern="1200" dirty="0" smtClean="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Font typeface="Wingdings 2" pitchFamily="18" charset="2"/>
        <a:buChar char=""/>
        <a:defRPr lang="en-US" sz="1800" kern="1200" dirty="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3776" y="486077"/>
            <a:ext cx="8140264" cy="1266976"/>
          </a:xfrm>
        </p:spPr>
        <p:txBody>
          <a:bodyPr/>
          <a:lstStyle/>
          <a:p>
            <a:pPr algn="ctr"/>
            <a:r>
              <a:rPr lang="en-US" sz="4400" dirty="0" smtClean="0">
                <a:solidFill>
                  <a:srgbClr val="FFFF00"/>
                </a:solidFill>
                <a:latin typeface="Ayuthaya"/>
                <a:cs typeface="Ayuthaya"/>
              </a:rPr>
              <a:t>SPIRITUAL LEADERSHIP II</a:t>
            </a:r>
            <a:endParaRPr lang="en-US" sz="1600" b="1" dirty="0">
              <a:solidFill>
                <a:srgbClr val="FFFF00"/>
              </a:solidFill>
              <a:latin typeface="Ayuthaya"/>
              <a:cs typeface="Ayuthaya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b="1" dirty="0" smtClean="0"/>
              <a:t>“The God of Heaven will give us success” Nehemiah 2:20</a:t>
            </a:r>
            <a:endParaRPr lang="en-US" b="1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46176" y="3928872"/>
            <a:ext cx="7196328" cy="1470025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latin typeface="Ayuthaya"/>
                <a:cs typeface="Ayuthaya"/>
              </a:rPr>
              <a:t>Pardon </a:t>
            </a:r>
            <a:r>
              <a:rPr lang="en-US" dirty="0" smtClean="0">
                <a:latin typeface="Ayuthaya"/>
                <a:cs typeface="Ayuthaya"/>
              </a:rPr>
              <a:t>Mwansa</a:t>
            </a:r>
            <a:endParaRPr lang="en-US" sz="2000" dirty="0">
              <a:latin typeface="Ayuthaya"/>
              <a:cs typeface="Ayuthaya"/>
            </a:endParaRPr>
          </a:p>
        </p:txBody>
      </p:sp>
    </p:spTree>
    <p:extLst>
      <p:ext uri="{BB962C8B-B14F-4D97-AF65-F5344CB8AC3E}">
        <p14:creationId xmlns:p14="http://schemas.microsoft.com/office/powerpoint/2010/main" val="17247776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NEHEMIAH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VISIONARY</a:t>
            </a:r>
          </a:p>
          <a:p>
            <a:r>
              <a:rPr lang="en-US" dirty="0" smtClean="0"/>
              <a:t>TEAM LEADER</a:t>
            </a:r>
          </a:p>
          <a:p>
            <a:r>
              <a:rPr lang="en-US" dirty="0" smtClean="0"/>
              <a:t>RELIANCE ON GOD</a:t>
            </a:r>
          </a:p>
          <a:p>
            <a:r>
              <a:rPr lang="en-US" dirty="0" smtClean="0"/>
              <a:t>NEVER GIVE UP</a:t>
            </a:r>
          </a:p>
          <a:p>
            <a:r>
              <a:rPr lang="en-US" dirty="0" smtClean="0"/>
              <a:t>CARER OF THE OPPRESSED</a:t>
            </a:r>
          </a:p>
          <a:p>
            <a:r>
              <a:rPr lang="en-US" dirty="0" smtClean="0"/>
              <a:t>REFORMER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33928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End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8461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PLD 355 Spiritual Leadership II</a:t>
            </a:r>
          </a:p>
          <a:p>
            <a:r>
              <a:rPr lang="en-US" sz="2800" dirty="0" smtClean="0"/>
              <a:t>PLD 320 Leading in Times of Rejection &amp; Failure</a:t>
            </a:r>
          </a:p>
          <a:p>
            <a:r>
              <a:rPr lang="en-US" sz="2800" dirty="0" smtClean="0"/>
              <a:t>PLD 340 Key Elements in Effective SDA Administration.</a:t>
            </a:r>
          </a:p>
          <a:p>
            <a:r>
              <a:rPr lang="en-US" sz="2800" dirty="0" smtClean="0"/>
              <a:t>PLD 330 Comprehensive Ministries in Adventism.</a:t>
            </a:r>
          </a:p>
        </p:txBody>
      </p:sp>
    </p:spTree>
    <p:extLst>
      <p:ext uri="{BB962C8B-B14F-4D97-AF65-F5344CB8AC3E}">
        <p14:creationId xmlns:p14="http://schemas.microsoft.com/office/powerpoint/2010/main" val="29433889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 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175" y="2070846"/>
            <a:ext cx="7612064" cy="45460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000" dirty="0" smtClean="0"/>
              <a:t>Select a Bible character and write one trait of characteristic that you like about that person – a characteristic that should be emulated by leadership at all times.</a:t>
            </a:r>
            <a:endParaRPr lang="en-US" sz="4000" dirty="0" smtClean="0"/>
          </a:p>
        </p:txBody>
      </p:sp>
    </p:spTree>
    <p:extLst>
      <p:ext uri="{BB962C8B-B14F-4D97-AF65-F5344CB8AC3E}">
        <p14:creationId xmlns:p14="http://schemas.microsoft.com/office/powerpoint/2010/main" val="14071509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At the end of this presentation, the learner will be able to:</a:t>
            </a:r>
          </a:p>
          <a:p>
            <a:pPr marL="457200" indent="-457200">
              <a:buAutoNum type="arabicPeriod"/>
            </a:pPr>
            <a:r>
              <a:rPr lang="en-US" sz="2800" dirty="0" smtClean="0"/>
              <a:t>Identify some leadership qualities or traits that great leaders of the Bible have </a:t>
            </a:r>
            <a:r>
              <a:rPr lang="en-US" sz="2800" dirty="0" smtClean="0"/>
              <a:t>exhibited.</a:t>
            </a:r>
          </a:p>
          <a:p>
            <a:pPr marL="457200" indent="-457200">
              <a:buAutoNum type="arabicPeriod"/>
            </a:pPr>
            <a:r>
              <a:rPr lang="en-US" sz="2800" dirty="0" smtClean="0"/>
              <a:t>Appreciate the role of the Holy Spirit </a:t>
            </a:r>
            <a:r>
              <a:rPr lang="en-US" sz="2800" dirty="0" smtClean="0"/>
              <a:t>as the Enabler of all leadership success.</a:t>
            </a:r>
          </a:p>
        </p:txBody>
      </p:sp>
    </p:spTree>
    <p:extLst>
      <p:ext uri="{BB962C8B-B14F-4D97-AF65-F5344CB8AC3E}">
        <p14:creationId xmlns:p14="http://schemas.microsoft.com/office/powerpoint/2010/main" val="9675648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175" y="2070846"/>
            <a:ext cx="7612064" cy="4530395"/>
          </a:xfrm>
        </p:spPr>
        <p:txBody>
          <a:bodyPr>
            <a:noAutofit/>
          </a:bodyPr>
          <a:lstStyle/>
          <a:p>
            <a:r>
              <a:rPr lang="en-US" sz="3200" dirty="0" smtClean="0"/>
              <a:t>What is common in all </a:t>
            </a:r>
            <a:r>
              <a:rPr lang="en-US" sz="3200" dirty="0" smtClean="0"/>
              <a:t>biblical leaders that God has used in His spiritual work?</a:t>
            </a:r>
          </a:p>
          <a:p>
            <a:r>
              <a:rPr lang="en-US" sz="3200" dirty="0" smtClean="0"/>
              <a:t>What are some of the outstanding characteristics of key biblical leaders that leaders of today can emulate?</a:t>
            </a:r>
          </a:p>
          <a:p>
            <a:r>
              <a:rPr lang="en-US" sz="3200" dirty="0" smtClean="0"/>
              <a:t>How can I apply these lessons into my leadership today?</a:t>
            </a:r>
          </a:p>
        </p:txBody>
      </p:sp>
    </p:spTree>
    <p:extLst>
      <p:ext uri="{BB962C8B-B14F-4D97-AF65-F5344CB8AC3E}">
        <p14:creationId xmlns:p14="http://schemas.microsoft.com/office/powerpoint/2010/main" val="9875310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CRITICAL ELEMENT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4800" dirty="0" smtClean="0"/>
              <a:t>“AND THE LORD WAS WITH HIM”</a:t>
            </a:r>
          </a:p>
          <a:p>
            <a:pPr marL="0" indent="0" algn="ctr">
              <a:buNone/>
            </a:pPr>
            <a:r>
              <a:rPr lang="en-US" dirty="0" smtClean="0"/>
              <a:t>Genesis 39:2-3</a:t>
            </a:r>
          </a:p>
          <a:p>
            <a:pPr marL="0" indent="0" algn="ctr">
              <a:buNone/>
            </a:pPr>
            <a:r>
              <a:rPr lang="en-US" dirty="0" smtClean="0"/>
              <a:t>Genesis 39:20-21,23</a:t>
            </a:r>
          </a:p>
          <a:p>
            <a:pPr marL="0" indent="0" algn="ctr">
              <a:buNone/>
            </a:pPr>
            <a:r>
              <a:rPr lang="en-US" dirty="0" smtClean="0"/>
              <a:t>1 Samuel 3:19-20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11415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ctr" eaLnBrk="1" hangingPunct="1">
              <a:buNone/>
            </a:pPr>
            <a:r>
              <a:rPr lang="en-US" sz="6600" dirty="0" smtClean="0">
                <a:latin typeface="Lucida Sans Unicode" charset="0"/>
              </a:rPr>
              <a:t>“And the Spirit of the Lord came upon </a:t>
            </a:r>
            <a:r>
              <a:rPr lang="en-US" sz="6600" dirty="0" smtClean="0">
                <a:latin typeface="Lucida Sans Unicode" charset="0"/>
              </a:rPr>
              <a:t>him.”</a:t>
            </a:r>
          </a:p>
          <a:p>
            <a:pPr marL="0" indent="0" algn="ctr" eaLnBrk="1" hangingPunct="1">
              <a:buNone/>
            </a:pPr>
            <a:r>
              <a:rPr lang="en-US" sz="4800" dirty="0" smtClean="0">
                <a:solidFill>
                  <a:srgbClr val="FFFF00"/>
                </a:solidFill>
                <a:latin typeface="Lucida Sans Unicode" charset="0"/>
              </a:rPr>
              <a:t>1 </a:t>
            </a:r>
            <a:r>
              <a:rPr lang="en-US" sz="4800" dirty="0">
                <a:solidFill>
                  <a:srgbClr val="FFFF00"/>
                </a:solidFill>
                <a:latin typeface="Lucida Sans Unicode" charset="0"/>
              </a:rPr>
              <a:t>S</a:t>
            </a:r>
            <a:r>
              <a:rPr lang="en-US" sz="4800" dirty="0" smtClean="0">
                <a:solidFill>
                  <a:srgbClr val="FFFF00"/>
                </a:solidFill>
                <a:latin typeface="Lucida Sans Unicode" charset="0"/>
              </a:rPr>
              <a:t>amuel 16:13</a:t>
            </a:r>
            <a:endParaRPr lang="en-US" sz="4800" dirty="0">
              <a:solidFill>
                <a:srgbClr val="FFFF00"/>
              </a:solidFill>
              <a:latin typeface="Lucida Sans Unicode" charset="0"/>
            </a:endParaRP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satMod val="200000"/>
                  </a:schemeClr>
                </a:solidFill>
              </a:rPr>
              <a:t>CRITICAL ELEMENT</a:t>
            </a:r>
            <a:endParaRPr lang="en-US" sz="4800" dirty="0">
              <a:solidFill>
                <a:schemeClr val="tx2">
                  <a:satMod val="200000"/>
                </a:schemeClr>
              </a:solidFill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005991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CRITICAL ELEMENT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dirty="0" smtClean="0"/>
              <a:t>Numbers 11:16-17</a:t>
            </a:r>
          </a:p>
          <a:p>
            <a:pPr marL="0" indent="0" algn="ctr">
              <a:buNone/>
            </a:pPr>
            <a:r>
              <a:rPr lang="en-US" sz="3600" dirty="0" smtClean="0"/>
              <a:t>Judges 14:6</a:t>
            </a:r>
          </a:p>
          <a:p>
            <a:pPr marL="0" indent="0" algn="ctr">
              <a:buNone/>
            </a:pPr>
            <a:r>
              <a:rPr lang="en-US" sz="3600" dirty="0" smtClean="0"/>
              <a:t>Luke 4:18</a:t>
            </a:r>
          </a:p>
          <a:p>
            <a:pPr marL="0" indent="0" algn="ctr">
              <a:buNone/>
            </a:pPr>
            <a:r>
              <a:rPr lang="en-US" sz="3600" dirty="0" smtClean="0"/>
              <a:t>Acts 1:4-8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6423810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SPIRITUAL LEADERS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JOSEPH</a:t>
            </a:r>
          </a:p>
          <a:p>
            <a:r>
              <a:rPr lang="en-US" dirty="0" smtClean="0"/>
              <a:t>MOSES</a:t>
            </a:r>
          </a:p>
          <a:p>
            <a:r>
              <a:rPr lang="en-US" dirty="0" smtClean="0"/>
              <a:t>JOSHUA</a:t>
            </a:r>
          </a:p>
          <a:p>
            <a:r>
              <a:rPr lang="en-US" dirty="0" smtClean="0"/>
              <a:t>DAVID</a:t>
            </a:r>
          </a:p>
          <a:p>
            <a:r>
              <a:rPr lang="en-US" dirty="0" smtClean="0"/>
              <a:t>DANIEL</a:t>
            </a:r>
          </a:p>
          <a:p>
            <a:r>
              <a:rPr lang="en-US" smtClean="0"/>
              <a:t>NEHEMIAH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148491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image" Target="../media/image5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Habitat">
  <a:themeElements>
    <a:clrScheme name="Habitat">
      <a:dk1>
        <a:sysClr val="windowText" lastClr="000000"/>
      </a:dk1>
      <a:lt1>
        <a:sysClr val="window" lastClr="FFFFFF"/>
      </a:lt1>
      <a:dk2>
        <a:srgbClr val="194431"/>
      </a:dk2>
      <a:lt2>
        <a:srgbClr val="F0E6C3"/>
      </a:lt2>
      <a:accent1>
        <a:srgbClr val="F8C000"/>
      </a:accent1>
      <a:accent2>
        <a:srgbClr val="F88600"/>
      </a:accent2>
      <a:accent3>
        <a:srgbClr val="F83500"/>
      </a:accent3>
      <a:accent4>
        <a:srgbClr val="8B723D"/>
      </a:accent4>
      <a:accent5>
        <a:srgbClr val="818B3D"/>
      </a:accent5>
      <a:accent6>
        <a:srgbClr val="586215"/>
      </a:accent6>
      <a:hlink>
        <a:srgbClr val="FF621D"/>
      </a:hlink>
      <a:folHlink>
        <a:srgbClr val="F3D260"/>
      </a:folHlink>
    </a:clrScheme>
    <a:fontScheme name="Habitat">
      <a:majorFont>
        <a:latin typeface="Book Antiqua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Book Antiqua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Habitat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10000"/>
                <a:satMod val="130000"/>
              </a:schemeClr>
              <a:schemeClr val="phClr">
                <a:satMod val="275000"/>
              </a:schemeClr>
            </a:duotone>
          </a:blip>
          <a:tile tx="0" ty="0" sx="40000" sy="4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40000"/>
                <a:satMod val="130000"/>
              </a:schemeClr>
              <a:schemeClr val="phClr">
                <a:satMod val="275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0000"/>
              <a:satMod val="105000"/>
            </a:schemeClr>
          </a:solidFill>
          <a:prstDash val="solid"/>
        </a:ln>
        <a:ln w="25400" cap="flat" cmpd="sng" algn="ctr">
          <a:solidFill>
            <a:schemeClr val="phClr">
              <a:shade val="80000"/>
            </a:schemeClr>
          </a:solidFill>
          <a:prstDash val="solid"/>
        </a:ln>
        <a:ln w="25400" cap="flat" cmpd="sng" algn="ctr">
          <a:solidFill>
            <a:schemeClr val="phClr">
              <a:shade val="7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88900" dir="4200000" sx="105000" sy="105000" algn="t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76200" dist="25400" dir="13200000">
              <a:srgbClr val="000000">
                <a:alpha val="80000"/>
              </a:srgbClr>
            </a:innerShdw>
          </a:effectLst>
          <a:scene3d>
            <a:camera prst="orthographicFront">
              <a:rot lat="0" lon="0" rev="0"/>
            </a:camera>
            <a:lightRig rig="balanced" dir="t">
              <a:rot lat="0" lon="0" rev="19800000"/>
            </a:lightRig>
          </a:scene3d>
          <a:sp3d prstMaterial="softEdge">
            <a:bevelT w="0" h="0"/>
          </a:sp3d>
        </a:effectStyle>
      </a:effectStyleLst>
      <a:bgFillStyleLst>
        <a:blipFill rotWithShape="1">
          <a:blip xmlns:r="http://schemas.openxmlformats.org/officeDocument/2006/relationships" r:embed="rId3"/>
          <a:stretch/>
        </a:blipFill>
        <a:blipFill rotWithShape="1">
          <a:blip xmlns:r="http://schemas.openxmlformats.org/officeDocument/2006/relationships" r:embed="rId4"/>
          <a:stretch/>
        </a:blipFill>
        <a:blipFill rotWithShape="1">
          <a:blip xmlns:r="http://schemas.openxmlformats.org/officeDocument/2006/relationships" r:embed="rId5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Habitat.thmx</Template>
  <TotalTime>5369</TotalTime>
  <Words>267</Words>
  <Application>Microsoft Macintosh PowerPoint</Application>
  <PresentationFormat>On-screen Show (4:3)</PresentationFormat>
  <Paragraphs>47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Habitat</vt:lpstr>
      <vt:lpstr>SPIRITUAL LEADERSHIP II</vt:lpstr>
      <vt:lpstr>PRESENTATIONS</vt:lpstr>
      <vt:lpstr>GROUP WORKS</vt:lpstr>
      <vt:lpstr>OBJECTIVES</vt:lpstr>
      <vt:lpstr>KEY QUESTIONS</vt:lpstr>
      <vt:lpstr>CRITICAL ELEMENT</vt:lpstr>
      <vt:lpstr>CRITICAL ELEMENT</vt:lpstr>
      <vt:lpstr>CRITICAL ELEMENT</vt:lpstr>
      <vt:lpstr>SPIRITUAL LEADERS</vt:lpstr>
      <vt:lpstr>NEHEMIAH</vt:lpstr>
      <vt:lpstr>End</vt:lpstr>
    </vt:vector>
  </TitlesOfParts>
  <Company>GC of SDA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Pardon Mwansa</dc:title>
  <dc:creator>Pardon Mwansa</dc:creator>
  <cp:lastModifiedBy>Pardon Mwansa</cp:lastModifiedBy>
  <cp:revision>68</cp:revision>
  <dcterms:created xsi:type="dcterms:W3CDTF">2014-06-18T10:05:14Z</dcterms:created>
  <dcterms:modified xsi:type="dcterms:W3CDTF">2014-09-08T13:26:01Z</dcterms:modified>
</cp:coreProperties>
</file>