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1"/>
  </p:sldMasterIdLst>
  <p:notesMasterIdLst>
    <p:notesMasterId r:id="rId27"/>
  </p:notesMasterIdLst>
  <p:handoutMasterIdLst>
    <p:handoutMasterId r:id="rId28"/>
  </p:handoutMasterIdLst>
  <p:sldIdLst>
    <p:sldId id="256" r:id="rId2"/>
    <p:sldId id="257" r:id="rId3"/>
    <p:sldId id="258" r:id="rId4"/>
    <p:sldId id="259" r:id="rId5"/>
    <p:sldId id="260" r:id="rId6"/>
    <p:sldId id="279" r:id="rId7"/>
    <p:sldId id="262" r:id="rId8"/>
    <p:sldId id="263" r:id="rId9"/>
    <p:sldId id="264" r:id="rId10"/>
    <p:sldId id="281" r:id="rId11"/>
    <p:sldId id="265" r:id="rId12"/>
    <p:sldId id="266" r:id="rId13"/>
    <p:sldId id="280" r:id="rId14"/>
    <p:sldId id="267" r:id="rId15"/>
    <p:sldId id="268" r:id="rId16"/>
    <p:sldId id="269" r:id="rId17"/>
    <p:sldId id="270" r:id="rId18"/>
    <p:sldId id="271" r:id="rId19"/>
    <p:sldId id="272" r:id="rId20"/>
    <p:sldId id="273" r:id="rId21"/>
    <p:sldId id="274" r:id="rId22"/>
    <p:sldId id="278" r:id="rId23"/>
    <p:sldId id="275" r:id="rId24"/>
    <p:sldId id="276" r:id="rId25"/>
    <p:sldId id="27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22332"/>
    <p:restoredTop sz="74545"/>
  </p:normalViewPr>
  <p:slideViewPr>
    <p:cSldViewPr snapToGrid="0" snapToObjects="1">
      <p:cViewPr varScale="1">
        <p:scale>
          <a:sx n="73" d="100"/>
          <a:sy n="73" d="100"/>
        </p:scale>
        <p:origin x="1698"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B87985-B52E-2345-AEA3-3CB0B4156AA5}" type="datetimeFigureOut">
              <a:rPr lang="en-US" smtClean="0"/>
              <a:t>7/7/2016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B41943-2604-B045-B620-13524598DF4F}" type="slidenum">
              <a:rPr lang="en-US" smtClean="0"/>
              <a:t>‹#›</a:t>
            </a:fld>
            <a:endParaRPr lang="en-US"/>
          </a:p>
        </p:txBody>
      </p:sp>
    </p:spTree>
    <p:extLst>
      <p:ext uri="{BB962C8B-B14F-4D97-AF65-F5344CB8AC3E}">
        <p14:creationId xmlns:p14="http://schemas.microsoft.com/office/powerpoint/2010/main" val="82732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0F644D-382B-F841-BE33-3D85CC26DA94}" type="datetimeFigureOut">
              <a:rPr lang="en-US" smtClean="0"/>
              <a:t>7/7/2016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59740D-9520-FD40-B84C-712F5BB3D79E}" type="slidenum">
              <a:rPr lang="en-US" smtClean="0"/>
              <a:t>‹#›</a:t>
            </a:fld>
            <a:endParaRPr lang="en-US"/>
          </a:p>
        </p:txBody>
      </p:sp>
    </p:spTree>
    <p:extLst>
      <p:ext uri="{BB962C8B-B14F-4D97-AF65-F5344CB8AC3E}">
        <p14:creationId xmlns:p14="http://schemas.microsoft.com/office/powerpoint/2010/main" val="1831827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9740D-9520-FD40-B84C-712F5BB3D79E}" type="slidenum">
              <a:rPr lang="en-US" smtClean="0"/>
              <a:t>1</a:t>
            </a:fld>
            <a:endParaRPr lang="en-US"/>
          </a:p>
        </p:txBody>
      </p:sp>
    </p:spTree>
    <p:extLst>
      <p:ext uri="{BB962C8B-B14F-4D97-AF65-F5344CB8AC3E}">
        <p14:creationId xmlns:p14="http://schemas.microsoft.com/office/powerpoint/2010/main" val="1980363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special responsibility of leadership in the home has been entrusted to husbands and fathers. This is not, however, to be used as an excuse to exercise selfish disregard for the well-being of his wife and children. On the contrary, Scripture makes man’s duty plain: </a:t>
            </a:r>
            <a:r>
              <a:rPr lang="en-US" sz="1200" b="1" kern="1200" dirty="0" smtClean="0">
                <a:solidFill>
                  <a:schemeClr val="tx1"/>
                </a:solidFill>
                <a:effectLst/>
                <a:latin typeface="+mn-lt"/>
                <a:ea typeface="+mn-ea"/>
                <a:cs typeface="+mn-cs"/>
              </a:rPr>
              <a:t>“Husbands, love your wives, just as Christ also loved the church and gave Himself for her, that He might sanctify and cleanse her with the washing of water by the word, that He might present her to Himself a glorious church, not having spot or wrinkle or any such thing, but that she should be holy and without blemish. So husbands ought to love their own wives as their own bodies; he who loves his wife loves himself. For no one ever hated his own flesh, but nourishes and cherishes it, just as the Lord does the church” (Ephesians 5:25-29.)</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10</a:t>
            </a:fld>
            <a:endParaRPr lang="en-US"/>
          </a:p>
        </p:txBody>
      </p:sp>
    </p:spTree>
    <p:extLst>
      <p:ext uri="{BB962C8B-B14F-4D97-AF65-F5344CB8AC3E}">
        <p14:creationId xmlns:p14="http://schemas.microsoft.com/office/powerpoint/2010/main" val="749710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smtClean="0"/>
              <a:t>Manuscript  Releases</a:t>
            </a:r>
            <a:r>
              <a:rPr lang="en-US" sz="1200" b="1" dirty="0" smtClean="0"/>
              <a:t>, Vol. 21, p. 217:</a:t>
            </a:r>
          </a:p>
          <a:p>
            <a:r>
              <a:rPr lang="en-US" sz="1200" b="1" dirty="0" smtClean="0"/>
              <a:t> </a:t>
            </a:r>
          </a:p>
          <a:p>
            <a:r>
              <a:rPr lang="en-US" sz="1200" dirty="0" smtClean="0"/>
              <a:t>“Let those who stand as husbands study the words of Christ, not to find out how complete must be the subjection of the wife, but how he may have the mind of Christ, and become purified, refined, and fit to be the lord of his household. All wicked passions must be overcome, and the love which Christ has exercised toward His church must be symbolized in the family circle. Husbands who are husbands in deed and in truth will do those things which make for peace.”</a:t>
            </a:r>
            <a:endParaRPr lang="en-US" sz="1200" dirty="0"/>
          </a:p>
        </p:txBody>
      </p:sp>
      <p:sp>
        <p:nvSpPr>
          <p:cNvPr id="4" name="Slide Number Placeholder 3"/>
          <p:cNvSpPr>
            <a:spLocks noGrp="1"/>
          </p:cNvSpPr>
          <p:nvPr>
            <p:ph type="sldNum" sz="quarter" idx="10"/>
          </p:nvPr>
        </p:nvSpPr>
        <p:spPr/>
        <p:txBody>
          <a:bodyPr/>
          <a:lstStyle/>
          <a:p>
            <a:fld id="{9259740D-9520-FD40-B84C-712F5BB3D79E}" type="slidenum">
              <a:rPr lang="en-US" smtClean="0"/>
              <a:t>11</a:t>
            </a:fld>
            <a:endParaRPr lang="en-US"/>
          </a:p>
        </p:txBody>
      </p:sp>
    </p:spTree>
    <p:extLst>
      <p:ext uri="{BB962C8B-B14F-4D97-AF65-F5344CB8AC3E}">
        <p14:creationId xmlns:p14="http://schemas.microsoft.com/office/powerpoint/2010/main" val="1642290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t>Manuscript  Releases</a:t>
            </a:r>
            <a:r>
              <a:rPr lang="en-US" sz="1200" b="1" dirty="0" smtClean="0"/>
              <a:t>, Vol. 21, p. 217:</a:t>
            </a:r>
          </a:p>
          <a:p>
            <a:endParaRPr lang="en-US" sz="1200" dirty="0" smtClean="0"/>
          </a:p>
          <a:p>
            <a:r>
              <a:rPr lang="en-US" sz="1200" b="1" dirty="0" smtClean="0"/>
              <a:t>“The fruit of Christian love will be seen in the courtesy, in the holy, tender affection that is manifested in the home.  </a:t>
            </a:r>
            <a:r>
              <a:rPr lang="en-US" sz="1200" dirty="0" smtClean="0"/>
              <a:t>They will comfort and encourage, sympathizing with wives and children in times of sorrow. They will seek to keep their minds peaceful, elevated, and uplifted, that they may be perfect in character…”</a:t>
            </a:r>
            <a:endParaRPr lang="en-US" sz="1200" dirty="0"/>
          </a:p>
        </p:txBody>
      </p:sp>
      <p:sp>
        <p:nvSpPr>
          <p:cNvPr id="4" name="Slide Number Placeholder 3"/>
          <p:cNvSpPr>
            <a:spLocks noGrp="1"/>
          </p:cNvSpPr>
          <p:nvPr>
            <p:ph type="sldNum" sz="quarter" idx="10"/>
          </p:nvPr>
        </p:nvSpPr>
        <p:spPr/>
        <p:txBody>
          <a:bodyPr/>
          <a:lstStyle/>
          <a:p>
            <a:fld id="{9259740D-9520-FD40-B84C-712F5BB3D79E}" type="slidenum">
              <a:rPr lang="en-US" smtClean="0"/>
              <a:t>12</a:t>
            </a:fld>
            <a:endParaRPr lang="en-US"/>
          </a:p>
        </p:txBody>
      </p:sp>
    </p:spTree>
    <p:extLst>
      <p:ext uri="{BB962C8B-B14F-4D97-AF65-F5344CB8AC3E}">
        <p14:creationId xmlns:p14="http://schemas.microsoft.com/office/powerpoint/2010/main" val="1869969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t>Manuscript  Releases</a:t>
            </a:r>
            <a:r>
              <a:rPr lang="en-US" sz="1200" b="1" dirty="0" smtClean="0"/>
              <a:t>, Vol. 21, p. 217: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“When a man is domineering, it causes his wife to wish that she had never entered the marriage relation, but when married life is what it should be, it is a representation of the life in heaven.”</a:t>
            </a:r>
          </a:p>
        </p:txBody>
      </p:sp>
      <p:sp>
        <p:nvSpPr>
          <p:cNvPr id="4" name="Slide Number Placeholder 3"/>
          <p:cNvSpPr>
            <a:spLocks noGrp="1"/>
          </p:cNvSpPr>
          <p:nvPr>
            <p:ph type="sldNum" sz="quarter" idx="10"/>
          </p:nvPr>
        </p:nvSpPr>
        <p:spPr/>
        <p:txBody>
          <a:bodyPr/>
          <a:lstStyle/>
          <a:p>
            <a:fld id="{9259740D-9520-FD40-B84C-712F5BB3D79E}" type="slidenum">
              <a:rPr lang="en-US" smtClean="0"/>
              <a:t>13</a:t>
            </a:fld>
            <a:endParaRPr lang="en-US"/>
          </a:p>
        </p:txBody>
      </p:sp>
    </p:spTree>
    <p:extLst>
      <p:ext uri="{BB962C8B-B14F-4D97-AF65-F5344CB8AC3E}">
        <p14:creationId xmlns:p14="http://schemas.microsoft.com/office/powerpoint/2010/main" val="1649096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Unfortunately, in our world today—and too often </a:t>
            </a:r>
            <a:r>
              <a:rPr lang="en-US" sz="1200" b="1" kern="1200" dirty="0" smtClean="0">
                <a:solidFill>
                  <a:schemeClr val="tx1"/>
                </a:solidFill>
                <a:effectLst/>
                <a:latin typeface="+mn-lt"/>
                <a:ea typeface="+mn-ea"/>
                <a:cs typeface="+mn-cs"/>
              </a:rPr>
              <a:t>even in our own church—</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men who should be spiritual protectors have abdicated that responsibility and instead become dismissive, neglectful, and abusive of those placed in their trust.</a:t>
            </a:r>
            <a:r>
              <a:rPr lang="en-US" sz="1200" kern="1200" dirty="0" smtClean="0">
                <a:solidFill>
                  <a:schemeClr val="tx1"/>
                </a:solidFill>
                <a:effectLst/>
                <a:latin typeface="+mn-lt"/>
                <a:ea typeface="+mn-ea"/>
                <a:cs typeface="+mn-cs"/>
              </a:rPr>
              <a:t> Sadly, in extreme cases, criminal prosecution may even be necessary to stop the harm done by these men.  Please pray for families who are dealing with such painful realities. May the Lord provide not only physical safety but emotional healing and spiritual restoration for the abused and abusers alike.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God established the family in Eden, He describes Adam’s wife as “a helper comparable to him” (Genesis 2:20). After the fall, God declared to Eve that “your desire shall be for your husband, and he shall rule over you” (Genesis 3:16). In the light of God’s ordinance, the Apostle Paul instructs, “Wives, submit to your own husbands, as to the Lord” (Ephesians 5:22). Thus, alongside the husband as leader lies the corresponding duty of a supportive wife and nurturing mother, a position Mrs. White called “the queen of the home” (</a:t>
            </a:r>
            <a:r>
              <a:rPr lang="en-US" sz="1200" i="1" kern="1200" dirty="0" smtClean="0">
                <a:solidFill>
                  <a:schemeClr val="tx1"/>
                </a:solidFill>
                <a:effectLst/>
                <a:latin typeface="+mn-lt"/>
                <a:ea typeface="+mn-ea"/>
                <a:cs typeface="+mn-cs"/>
              </a:rPr>
              <a:t>The Adventist Home, p. 231</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describing the positive force of a godly wife, Ellen White cautions that “if the wife is fitful in character, self-admiring, exacting, accusing, charging her husband with motives and feelings that originate only in her own perverted temperament; if she has not discernment and nice discrimination to recognize his love and appreciate it, but talks of neglect and lack of love because he does not gratify every whim, she will almost inevitably bring about the very state of things she seems to deplore; she will make all these accusations realities” (</a:t>
            </a:r>
            <a:r>
              <a:rPr lang="en-US" sz="1200" i="1" kern="1200" dirty="0" smtClean="0">
                <a:solidFill>
                  <a:schemeClr val="tx1"/>
                </a:solidFill>
                <a:effectLst/>
                <a:latin typeface="+mn-lt"/>
                <a:ea typeface="+mn-ea"/>
                <a:cs typeface="+mn-cs"/>
              </a:rPr>
              <a:t>The Adventist Home</a:t>
            </a:r>
            <a:r>
              <a:rPr lang="en-US" sz="1200" kern="1200" dirty="0" smtClean="0">
                <a:solidFill>
                  <a:schemeClr val="tx1"/>
                </a:solidFill>
                <a:effectLst/>
                <a:latin typeface="+mn-lt"/>
                <a:ea typeface="+mn-ea"/>
                <a:cs typeface="+mn-cs"/>
              </a:rPr>
              <a:t>, p. 109).</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14</a:t>
            </a:fld>
            <a:endParaRPr lang="en-US"/>
          </a:p>
        </p:txBody>
      </p:sp>
    </p:spTree>
    <p:extLst>
      <p:ext uri="{BB962C8B-B14F-4D97-AF65-F5344CB8AC3E}">
        <p14:creationId xmlns:p14="http://schemas.microsoft.com/office/powerpoint/2010/main" val="284797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is needed in our homes—and by extension in society as a whole—is </a:t>
            </a:r>
            <a:r>
              <a:rPr lang="en-US" sz="1200" b="1" kern="1200" dirty="0" smtClean="0">
                <a:solidFill>
                  <a:schemeClr val="tx1"/>
                </a:solidFill>
                <a:effectLst/>
                <a:latin typeface="+mn-lt"/>
                <a:ea typeface="+mn-ea"/>
                <a:cs typeface="+mn-cs"/>
              </a:rPr>
              <a:t>not merely the absence of abuse but the intentional cultivation of mutual respect and positive edification. Those for whom Christ sacrificed Himself are deserving of our genuine love and most sincere regard</a:t>
            </a:r>
            <a:r>
              <a:rPr lang="en-US" sz="1200" kern="1200" dirty="0" smtClean="0">
                <a:solidFill>
                  <a:schemeClr val="tx1"/>
                </a:solidFill>
                <a:effectLst/>
                <a:latin typeface="+mn-lt"/>
                <a:ea typeface="+mn-ea"/>
                <a:cs typeface="+mn-cs"/>
              </a:rPr>
              <a:t>. To all our relationships, the biblical injunction speaks: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15</a:t>
            </a:fld>
            <a:endParaRPr lang="en-US"/>
          </a:p>
        </p:txBody>
      </p:sp>
    </p:spTree>
    <p:extLst>
      <p:ext uri="{BB962C8B-B14F-4D97-AF65-F5344CB8AC3E}">
        <p14:creationId xmlns:p14="http://schemas.microsoft.com/office/powerpoint/2010/main" val="558468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 love be without hypocrisy. Abhor what is evil. Cling to what is good. Be kindly affectionate to one another with brotherly love, in honor giving preference to one another” (Romans 12:9, 10).</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16</a:t>
            </a:fld>
            <a:endParaRPr lang="en-US"/>
          </a:p>
        </p:txBody>
      </p:sp>
    </p:spTree>
    <p:extLst>
      <p:ext uri="{BB962C8B-B14F-4D97-AF65-F5344CB8AC3E}">
        <p14:creationId xmlns:p14="http://schemas.microsoft.com/office/powerpoint/2010/main" val="590805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Becoming New by</a:t>
            </a:r>
            <a:r>
              <a:rPr lang="en-US" sz="1200" b="1" kern="1200" baseline="0" dirty="0" smtClean="0">
                <a:solidFill>
                  <a:schemeClr val="tx1"/>
                </a:solidFill>
                <a:effectLst/>
                <a:latin typeface="+mn-lt"/>
                <a:ea typeface="+mn-ea"/>
                <a:cs typeface="+mn-cs"/>
              </a:rPr>
              <a:t> His Spirit</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day while speaking to a great multitude, Jesus instructed, </a:t>
            </a:r>
            <a:r>
              <a:rPr lang="en-US" sz="1200" b="1" kern="1200" dirty="0" smtClean="0">
                <a:solidFill>
                  <a:schemeClr val="tx1"/>
                </a:solidFill>
                <a:effectLst/>
                <a:latin typeface="+mn-lt"/>
                <a:ea typeface="+mn-ea"/>
                <a:cs typeface="+mn-cs"/>
              </a:rPr>
              <a:t>“Whatever you want men to do to you, do also to them, for this is the Law and the Prophets.” (Matthew 7:12) In one simple, practical ordinance, Christ summarized all Scripture and outlined the operating principle of heavenly society.</a:t>
            </a:r>
            <a:r>
              <a:rPr lang="en-US" sz="1200" kern="1200" dirty="0" smtClean="0">
                <a:solidFill>
                  <a:schemeClr val="tx1"/>
                </a:solidFill>
                <a:effectLst/>
                <a:latin typeface="+mn-lt"/>
                <a:ea typeface="+mn-ea"/>
                <a:cs typeface="+mn-cs"/>
              </a:rPr>
              <a:t> Echoing this foundational truth, Mrs. White writes in </a:t>
            </a:r>
            <a:r>
              <a:rPr lang="en-US" sz="1200" i="1" kern="1200" dirty="0" smtClean="0">
                <a:solidFill>
                  <a:schemeClr val="tx1"/>
                </a:solidFill>
                <a:effectLst/>
                <a:latin typeface="+mn-lt"/>
                <a:ea typeface="+mn-ea"/>
                <a:cs typeface="+mn-cs"/>
              </a:rPr>
              <a:t>Testimonies for the Church,</a:t>
            </a:r>
            <a:r>
              <a:rPr lang="en-US" sz="1200" kern="1200" dirty="0" smtClean="0">
                <a:solidFill>
                  <a:schemeClr val="tx1"/>
                </a:solidFill>
                <a:effectLst/>
                <a:latin typeface="+mn-lt"/>
                <a:ea typeface="+mn-ea"/>
                <a:cs typeface="+mn-cs"/>
              </a:rPr>
              <a:t> Vol. 2, p. 132: “In heaven none will think of self, nor seek their own pleasure; but all, from pure, genuine love, will seek the happiness of the heavenly beings around them. If we wish to enjoy heavenly society in the earth made new, we must be governed by heavenly principles here.” Brothers and sisters, through the pardon and power of Christ, heaven can begin right here, right now.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17</a:t>
            </a:fld>
            <a:endParaRPr lang="en-US"/>
          </a:p>
        </p:txBody>
      </p:sp>
    </p:spTree>
    <p:extLst>
      <p:ext uri="{BB962C8B-B14F-4D97-AF65-F5344CB8AC3E}">
        <p14:creationId xmlns:p14="http://schemas.microsoft.com/office/powerpoint/2010/main" val="2133498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Desire of Ages, p. 173:</a:t>
            </a:r>
          </a:p>
          <a:p>
            <a:r>
              <a:rPr lang="en-US" dirty="0" smtClean="0"/>
              <a:t> </a:t>
            </a:r>
          </a:p>
          <a:p>
            <a:r>
              <a:rPr lang="en-US" dirty="0" smtClean="0"/>
              <a:t>“While the wind is itself invisible, it produces effects that are seen and felt. So the work of the Spirit upon the soul will reveal itself in every act of him who has felt its saving power. When the Spirit of God takes possession of the heart, it transforms the life. Sinful thoughts are put away, evil deeds are renounced; love, humility, and peace take the place of anger, envy, and strife. Joy takes the place of sadness, and the countenance reflects the light of heaven. No one sees the hand that lifts the burden, or beholds the light descend from the courts above.”</a:t>
            </a:r>
            <a:endParaRPr lang="en-US" dirty="0"/>
          </a:p>
        </p:txBody>
      </p:sp>
      <p:sp>
        <p:nvSpPr>
          <p:cNvPr id="4" name="Slide Number Placeholder 3"/>
          <p:cNvSpPr>
            <a:spLocks noGrp="1"/>
          </p:cNvSpPr>
          <p:nvPr>
            <p:ph type="sldNum" sz="quarter" idx="10"/>
          </p:nvPr>
        </p:nvSpPr>
        <p:spPr/>
        <p:txBody>
          <a:bodyPr/>
          <a:lstStyle/>
          <a:p>
            <a:fld id="{9259740D-9520-FD40-B84C-712F5BB3D79E}" type="slidenum">
              <a:rPr lang="en-US" smtClean="0"/>
              <a:t>18</a:t>
            </a:fld>
            <a:endParaRPr lang="en-US"/>
          </a:p>
        </p:txBody>
      </p:sp>
    </p:spTree>
    <p:extLst>
      <p:ext uri="{BB962C8B-B14F-4D97-AF65-F5344CB8AC3E}">
        <p14:creationId xmlns:p14="http://schemas.microsoft.com/office/powerpoint/2010/main" val="2038442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blessing comes when by faith the soul surrenders itself to God. Then that power which no human eye can see creates a new being in the image of God.  It is impossible for finite minds to comprehend the work of redemption. Its mystery exceeds human knowledge; yet he who passes from death to life realizes that it is a divine reality. The beginning of redemption we may know here through a personal experience. Its results reach through the eternal ages” (</a:t>
            </a:r>
            <a:r>
              <a:rPr lang="en-US" i="1" dirty="0" smtClean="0"/>
              <a:t>Desire of Ages</a:t>
            </a:r>
            <a:r>
              <a:rPr lang="en-US" dirty="0" smtClean="0"/>
              <a:t>, p.</a:t>
            </a:r>
            <a:r>
              <a:rPr lang="en-US" baseline="0" dirty="0" smtClean="0"/>
              <a:t> 173).</a:t>
            </a:r>
            <a:endParaRPr lang="en-US" dirty="0"/>
          </a:p>
        </p:txBody>
      </p:sp>
      <p:sp>
        <p:nvSpPr>
          <p:cNvPr id="4" name="Slide Number Placeholder 3"/>
          <p:cNvSpPr>
            <a:spLocks noGrp="1"/>
          </p:cNvSpPr>
          <p:nvPr>
            <p:ph type="sldNum" sz="quarter" idx="10"/>
          </p:nvPr>
        </p:nvSpPr>
        <p:spPr/>
        <p:txBody>
          <a:bodyPr/>
          <a:lstStyle/>
          <a:p>
            <a:fld id="{9259740D-9520-FD40-B84C-712F5BB3D79E}" type="slidenum">
              <a:rPr lang="en-US" smtClean="0"/>
              <a:t>19</a:t>
            </a:fld>
            <a:endParaRPr lang="en-US"/>
          </a:p>
        </p:txBody>
      </p:sp>
    </p:spTree>
    <p:extLst>
      <p:ext uri="{BB962C8B-B14F-4D97-AF65-F5344CB8AC3E}">
        <p14:creationId xmlns:p14="http://schemas.microsoft.com/office/powerpoint/2010/main" val="130281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Introduction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likely that no one in this room labels himself or herself as abusive. </a:t>
            </a:r>
            <a:r>
              <a:rPr lang="en-US" sz="1200" b="1" i="1" kern="1200" dirty="0" smtClean="0">
                <a:solidFill>
                  <a:schemeClr val="tx1"/>
                </a:solidFill>
                <a:effectLst/>
                <a:latin typeface="+mn-lt"/>
                <a:ea typeface="+mn-ea"/>
                <a:cs typeface="+mn-cs"/>
              </a:rPr>
              <a:t>Abuse</a:t>
            </a:r>
            <a:r>
              <a:rPr lang="en-US" sz="1200" b="1" kern="1200" dirty="0" smtClean="0">
                <a:solidFill>
                  <a:schemeClr val="tx1"/>
                </a:solidFill>
                <a:effectLst/>
                <a:latin typeface="+mn-lt"/>
                <a:ea typeface="+mn-ea"/>
                <a:cs typeface="+mn-cs"/>
              </a:rPr>
              <a:t> is a word we’ve become immune to, because it’s the kind of thing that other people do: awful people who live in awful places and do awful things that we don’t do.</a:t>
            </a:r>
            <a:r>
              <a:rPr lang="en-US" sz="1200" kern="1200" dirty="0" smtClean="0">
                <a:solidFill>
                  <a:schemeClr val="tx1"/>
                </a:solidFill>
                <a:effectLst/>
                <a:latin typeface="+mn-lt"/>
                <a:ea typeface="+mn-ea"/>
                <a:cs typeface="+mn-cs"/>
              </a:rPr>
              <a:t> However, when we realize that to abuse simply means to mistreat, we must face the fact that we are all prone to—and to a greater or lesser degree, guilty of—this particular sin. </a:t>
            </a:r>
            <a:r>
              <a:rPr lang="en-US" sz="1200" b="1" kern="1200" dirty="0" smtClean="0">
                <a:solidFill>
                  <a:schemeClr val="tx1"/>
                </a:solidFill>
                <a:effectLst/>
                <a:latin typeface="+mn-lt"/>
                <a:ea typeface="+mn-ea"/>
                <a:cs typeface="+mn-cs"/>
              </a:rPr>
              <a:t>We all need the power of God to overcome our tendency to lift ourselves by putting down others.</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2</a:t>
            </a:fld>
            <a:endParaRPr lang="en-US"/>
          </a:p>
        </p:txBody>
      </p:sp>
    </p:spTree>
    <p:extLst>
      <p:ext uri="{BB962C8B-B14F-4D97-AF65-F5344CB8AC3E}">
        <p14:creationId xmlns:p14="http://schemas.microsoft.com/office/powerpoint/2010/main" val="1201918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Conclusion</a:t>
            </a:r>
          </a:p>
          <a:p>
            <a:endParaRPr lang="en-US" dirty="0" smtClean="0"/>
          </a:p>
          <a:p>
            <a:r>
              <a:rPr lang="en-US" dirty="0" smtClean="0"/>
              <a:t>Keep fresh in your mind precious promises of forgiveness and victory such as these</a:t>
            </a:r>
            <a:r>
              <a:rPr lang="en-US" baseline="0" dirty="0" smtClean="0"/>
              <a:t> </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9259740D-9520-FD40-B84C-712F5BB3D79E}" type="slidenum">
              <a:rPr lang="en-US" smtClean="0"/>
              <a:t>20</a:t>
            </a:fld>
            <a:endParaRPr lang="en-US"/>
          </a:p>
        </p:txBody>
      </p:sp>
    </p:spTree>
    <p:extLst>
      <p:ext uri="{BB962C8B-B14F-4D97-AF65-F5344CB8AC3E}">
        <p14:creationId xmlns:p14="http://schemas.microsoft.com/office/powerpoint/2010/main" val="1555232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“We do not have a High Priest who cannot sympathize with our weaknesses, but was in all points tempted as we are, yet without sin. Let us therefore come boldly to the throne of grace, that we may obtain mercy and find grace to help in time of need” (Hebrews 4:15, 16).</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21</a:t>
            </a:fld>
            <a:endParaRPr lang="en-US"/>
          </a:p>
        </p:txBody>
      </p:sp>
    </p:spTree>
    <p:extLst>
      <p:ext uri="{BB962C8B-B14F-4D97-AF65-F5344CB8AC3E}">
        <p14:creationId xmlns:p14="http://schemas.microsoft.com/office/powerpoint/2010/main" val="433371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smtClean="0">
                <a:solidFill>
                  <a:schemeClr val="tx1"/>
                </a:solidFill>
                <a:effectLst/>
                <a:latin typeface="+mn-lt"/>
                <a:ea typeface="+mn-ea"/>
                <a:cs typeface="+mn-cs"/>
              </a:rPr>
              <a:t>“My little children, these things I write to you, so that you may not sin. And if anyone sins, we have an Advocate with the Father, Jesus Christ the righteous” (1 John 2:1).</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22</a:t>
            </a:fld>
            <a:endParaRPr lang="en-US"/>
          </a:p>
        </p:txBody>
      </p:sp>
    </p:spTree>
    <p:extLst>
      <p:ext uri="{BB962C8B-B14F-4D97-AF65-F5344CB8AC3E}">
        <p14:creationId xmlns:p14="http://schemas.microsoft.com/office/powerpoint/2010/main" val="2004940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smtClean="0">
                <a:solidFill>
                  <a:schemeClr val="tx1"/>
                </a:solidFill>
                <a:effectLst/>
                <a:latin typeface="+mn-lt"/>
                <a:ea typeface="+mn-ea"/>
                <a:cs typeface="+mn-cs"/>
              </a:rPr>
              <a:t>“If God is for us, who can be against us? He who did not spare his own Son, but gave him up for us all—how will he not also, along with him, graciously give us all things?… For I am convinced that neither death nor life, neither angels nor demons, neither the present nor the future, nor any powers, neither height nor depth, nor anything else in all creation  will be able to separate us from the love of God that is in Christ Jesus our Lord” (Romans 8:31-39).</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23</a:t>
            </a:fld>
            <a:endParaRPr lang="en-US"/>
          </a:p>
        </p:txBody>
      </p:sp>
    </p:spTree>
    <p:extLst>
      <p:ext uri="{BB962C8B-B14F-4D97-AF65-F5344CB8AC3E}">
        <p14:creationId xmlns:p14="http://schemas.microsoft.com/office/powerpoint/2010/main" val="1820922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Friends, look to Christ and live. Claim the promises of Scripture and be reconciled to God today.  Christianity is far more than a mere declaration of denominational association; it is very the power of God to transform sinful, selfish people into the selfless image of Jesus Christ. Today I would urge every member of God’s remnant movement to search their hearts and afflict their souls.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With the Psalmist let us cry, “</a:t>
            </a:r>
            <a:r>
              <a:rPr lang="en-US" sz="1200" b="1" kern="1200" dirty="0" smtClean="0">
                <a:solidFill>
                  <a:schemeClr val="tx1"/>
                </a:solidFill>
                <a:effectLst/>
                <a:latin typeface="+mn-lt"/>
                <a:ea typeface="+mn-ea"/>
                <a:cs typeface="+mn-cs"/>
              </a:rPr>
              <a:t>Search me, O God, and know my heart; Try me, and know my anxieties… see if there is any wicked way in me, and lead me in the way everlasting.” (Psalm 139:23, 24) </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24</a:t>
            </a:fld>
            <a:endParaRPr lang="en-US"/>
          </a:p>
        </p:txBody>
      </p:sp>
    </p:spTree>
    <p:extLst>
      <p:ext uri="{BB962C8B-B14F-4D97-AF65-F5344CB8AC3E}">
        <p14:creationId xmlns:p14="http://schemas.microsoft.com/office/powerpoint/2010/main" val="1351246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And when the Spirit of Truth convicts you of sin, don’t be discouraged but run to the arms of Jesus who promises that “If we confess our sins, He is faithful and just to forgive us our sins and to cleanse us from all unrighteousness” (1 John 1:9).</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25</a:t>
            </a:fld>
            <a:endParaRPr lang="en-US"/>
          </a:p>
        </p:txBody>
      </p:sp>
    </p:spTree>
    <p:extLst>
      <p:ext uri="{BB962C8B-B14F-4D97-AF65-F5344CB8AC3E}">
        <p14:creationId xmlns:p14="http://schemas.microsoft.com/office/powerpoint/2010/main" val="1773557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great difference between the character of Christ and the character of Satan is self: Satan is entirely selfish while Christ is entirely selfless. </a:t>
            </a:r>
            <a:endParaRPr lang="en-US" dirty="0"/>
          </a:p>
        </p:txBody>
      </p:sp>
      <p:sp>
        <p:nvSpPr>
          <p:cNvPr id="4" name="Slide Number Placeholder 3"/>
          <p:cNvSpPr>
            <a:spLocks noGrp="1"/>
          </p:cNvSpPr>
          <p:nvPr>
            <p:ph type="sldNum" sz="quarter" idx="10"/>
          </p:nvPr>
        </p:nvSpPr>
        <p:spPr/>
        <p:txBody>
          <a:bodyPr/>
          <a:lstStyle/>
          <a:p>
            <a:fld id="{9259740D-9520-FD40-B84C-712F5BB3D79E}" type="slidenum">
              <a:rPr lang="en-US" smtClean="0"/>
              <a:t>3</a:t>
            </a:fld>
            <a:endParaRPr lang="en-US"/>
          </a:p>
        </p:txBody>
      </p:sp>
    </p:spTree>
    <p:extLst>
      <p:ext uri="{BB962C8B-B14F-4D97-AF65-F5344CB8AC3E}">
        <p14:creationId xmlns:p14="http://schemas.microsoft.com/office/powerpoint/2010/main" val="1626622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the great promise of redemption in Jesus is the transformation of character, that </a:t>
            </a:r>
            <a:r>
              <a:rPr lang="en-US" sz="1200" b="1" kern="1200" dirty="0" smtClean="0">
                <a:solidFill>
                  <a:schemeClr val="tx1"/>
                </a:solidFill>
                <a:effectLst/>
                <a:latin typeface="+mn-lt"/>
                <a:ea typeface="+mn-ea"/>
                <a:cs typeface="+mn-cs"/>
              </a:rPr>
              <a:t>“we all, with unveiled face, beholding as in a mirror the glory of the Lord, are being transformed into the same image from glory to glory, just as by the Spirit of the Lord.” (2 Corinthians 3:18)</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4</a:t>
            </a:fld>
            <a:endParaRPr lang="en-US"/>
          </a:p>
        </p:txBody>
      </p:sp>
    </p:spTree>
    <p:extLst>
      <p:ext uri="{BB962C8B-B14F-4D97-AF65-F5344CB8AC3E}">
        <p14:creationId xmlns:p14="http://schemas.microsoft.com/office/powerpoint/2010/main" val="1181312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Perhaps no other place is this moral transformation more needed than in the home circle, in our closest associations and most intimate relations. In </a:t>
            </a:r>
            <a:r>
              <a:rPr lang="en-US" sz="1200" i="1" kern="1200" dirty="0" smtClean="0">
                <a:solidFill>
                  <a:schemeClr val="tx1"/>
                </a:solidFill>
                <a:effectLst/>
                <a:latin typeface="+mn-lt"/>
                <a:ea typeface="+mn-ea"/>
                <a:cs typeface="+mn-cs"/>
              </a:rPr>
              <a:t>The Ministry of Hea</a:t>
            </a:r>
            <a:r>
              <a:rPr lang="en-US" sz="1200" kern="1200" dirty="0" smtClean="0">
                <a:solidFill>
                  <a:schemeClr val="tx1"/>
                </a:solidFill>
                <a:effectLst/>
                <a:latin typeface="+mn-lt"/>
                <a:ea typeface="+mn-ea"/>
                <a:cs typeface="+mn-cs"/>
              </a:rPr>
              <a:t>ling, p. 349 we are counseled, </a:t>
            </a:r>
            <a:r>
              <a:rPr lang="en-US" sz="1200" b="1" kern="1200" dirty="0" smtClean="0">
                <a:solidFill>
                  <a:schemeClr val="tx1"/>
                </a:solidFill>
                <a:effectLst/>
                <a:latin typeface="+mn-lt"/>
                <a:ea typeface="+mn-ea"/>
                <a:cs typeface="+mn-cs"/>
              </a:rPr>
              <a:t>“The restoration and uplifting of humanity begins in the home…  Out of the heart are ‘the issues of life’ (Proverbs 4:23); </a:t>
            </a:r>
            <a:r>
              <a:rPr lang="en-US" sz="1200" kern="1200" dirty="0" smtClean="0">
                <a:solidFill>
                  <a:schemeClr val="tx1"/>
                </a:solidFill>
                <a:effectLst/>
                <a:latin typeface="+mn-lt"/>
                <a:ea typeface="+mn-ea"/>
                <a:cs typeface="+mn-cs"/>
              </a:rPr>
              <a:t>and the heart of the community, of the church, and of the nation is the household. The well-being of society, the success of the church, the prosperity of the nation, depend upon home influences.” Similarly we read in </a:t>
            </a:r>
            <a:r>
              <a:rPr lang="en-US" sz="1200" i="1" kern="1200" dirty="0" smtClean="0">
                <a:solidFill>
                  <a:schemeClr val="tx1"/>
                </a:solidFill>
                <a:effectLst/>
                <a:latin typeface="+mn-lt"/>
                <a:ea typeface="+mn-ea"/>
                <a:cs typeface="+mn-cs"/>
              </a:rPr>
              <a:t>The Adventist Home</a:t>
            </a:r>
            <a:r>
              <a:rPr lang="en-US" sz="1200" kern="1200" dirty="0" smtClean="0">
                <a:solidFill>
                  <a:schemeClr val="tx1"/>
                </a:solidFill>
                <a:effectLst/>
                <a:latin typeface="+mn-lt"/>
                <a:ea typeface="+mn-ea"/>
                <a:cs typeface="+mn-cs"/>
              </a:rPr>
              <a:t>, p. 318, “If religion is to influence society, it must first influence the home circle.”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5</a:t>
            </a:fld>
            <a:endParaRPr lang="en-US"/>
          </a:p>
        </p:txBody>
      </p:sp>
    </p:spTree>
    <p:extLst>
      <p:ext uri="{BB962C8B-B14F-4D97-AF65-F5344CB8AC3E}">
        <p14:creationId xmlns:p14="http://schemas.microsoft.com/office/powerpoint/2010/main" val="1966813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God created humanity in His image, He created a man and a woman, binding them in a covenant to “become one flesh” (Genesis 2:24).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so doing, </a:t>
            </a:r>
            <a:r>
              <a:rPr lang="en-US" sz="1200" b="1" kern="1200" dirty="0" smtClean="0">
                <a:solidFill>
                  <a:schemeClr val="tx1"/>
                </a:solidFill>
                <a:effectLst/>
                <a:latin typeface="+mn-lt"/>
                <a:ea typeface="+mn-ea"/>
                <a:cs typeface="+mn-cs"/>
              </a:rPr>
              <a:t>God intended the marriage relationship to reflect the selfless symbiosis of the Godhead, a reciprocity of mutual affection and self sacrifice.</a:t>
            </a:r>
            <a:r>
              <a:rPr lang="en-US" sz="1200" kern="1200" dirty="0" smtClean="0">
                <a:solidFill>
                  <a:schemeClr val="tx1"/>
                </a:solidFill>
                <a:effectLst/>
                <a:latin typeface="+mn-lt"/>
                <a:ea typeface="+mn-ea"/>
                <a:cs typeface="+mn-cs"/>
              </a:rPr>
              <a:t>  And even after sin stole into the human experience, God demonstrated His selfless character of love when “He gave His only begotten Son”, a Son who the Apostle Paul sentimentally declared “loved me and gave Himself for me.” (John 3:16; Galatians 2:20).</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6</a:t>
            </a:fld>
            <a:endParaRPr lang="en-US"/>
          </a:p>
        </p:txBody>
      </p:sp>
    </p:spTree>
    <p:extLst>
      <p:ext uri="{BB962C8B-B14F-4D97-AF65-F5344CB8AC3E}">
        <p14:creationId xmlns:p14="http://schemas.microsoft.com/office/powerpoint/2010/main" val="229230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Inspired by the Holy Spirit, the Apostle Paul elsewhere admonished believers to </a:t>
            </a:r>
            <a:r>
              <a:rPr lang="en-US" sz="1200" b="1" kern="1200" dirty="0" smtClean="0">
                <a:solidFill>
                  <a:schemeClr val="tx1"/>
                </a:solidFill>
                <a:effectLst/>
                <a:latin typeface="+mn-lt"/>
                <a:ea typeface="+mn-ea"/>
                <a:cs typeface="+mn-cs"/>
              </a:rPr>
              <a:t>“Let nothing be done through selfish ambition or conceit, but in lowliness of mind let each esteem others better than himself” (Philippians 2:3).</a:t>
            </a:r>
            <a:r>
              <a:rPr lang="en-US" sz="1200" kern="1200" dirty="0" smtClean="0">
                <a:solidFill>
                  <a:schemeClr val="tx1"/>
                </a:solidFill>
                <a:effectLst/>
                <a:latin typeface="+mn-lt"/>
                <a:ea typeface="+mn-ea"/>
                <a:cs typeface="+mn-cs"/>
              </a:rPr>
              <a:t> Furthermore, speaking directly of the time in which we now live, Paul warned that “in the last days perilous times will come, for men will be lovers of themselves,” —a selfishness manifest in a litany of sinful and abusive behaviors: “lovers of money, boasters, proud, blasphemers, disobedient to parents, unthankful, unholy, unloving, unforgiving, slanderers, without self-control, brutal, despisers of good, traitors, headstrong, haughty, lovers of pleasure rather than lovers of God.” Most troubling of all is his concluding comment that such behavior would be done by those “having a form of godliness but denying its power.”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we compare the apostle’s warning to the state of society today, we must concede the sobering accuracy of his prophetic foresight.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259740D-9520-FD40-B84C-712F5BB3D79E}" type="slidenum">
              <a:rPr lang="en-US" smtClean="0"/>
              <a:t>7</a:t>
            </a:fld>
            <a:endParaRPr lang="en-US"/>
          </a:p>
        </p:txBody>
      </p:sp>
    </p:spTree>
    <p:extLst>
      <p:ext uri="{BB962C8B-B14F-4D97-AF65-F5344CB8AC3E}">
        <p14:creationId xmlns:p14="http://schemas.microsoft.com/office/powerpoint/2010/main" val="523624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Within the Christian faith and </a:t>
            </a:r>
            <a:r>
              <a:rPr lang="en-US" sz="1200" b="1" kern="1200" dirty="0" smtClean="0">
                <a:solidFill>
                  <a:schemeClr val="tx1"/>
                </a:solidFill>
                <a:effectLst/>
                <a:latin typeface="+mn-lt"/>
                <a:ea typeface="+mn-ea"/>
                <a:cs typeface="+mn-cs"/>
              </a:rPr>
              <a:t>even in our own Seventh-day Adventist movement, we find evidence revealing that selfish disregard and abusive contempt for those closest to us is far too prevalent. By God’s pardoning and empowering grace we must end it now</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9740D-9520-FD40-B84C-712F5BB3D79E}" type="slidenum">
              <a:rPr lang="en-US" smtClean="0"/>
              <a:t>8</a:t>
            </a:fld>
            <a:endParaRPr lang="en-US"/>
          </a:p>
        </p:txBody>
      </p:sp>
    </p:spTree>
    <p:extLst>
      <p:ext uri="{BB962C8B-B14F-4D97-AF65-F5344CB8AC3E}">
        <p14:creationId xmlns:p14="http://schemas.microsoft.com/office/powerpoint/2010/main" val="824065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 Truly</a:t>
            </a:r>
            <a:r>
              <a:rPr lang="en-US" sz="1200" b="1" kern="1200" baseline="0" dirty="0" smtClean="0">
                <a:solidFill>
                  <a:schemeClr val="tx1"/>
                </a:solidFill>
                <a:effectLst/>
                <a:latin typeface="+mn-lt"/>
                <a:ea typeface="+mn-ea"/>
                <a:cs typeface="+mn-cs"/>
              </a:rPr>
              <a:t> Loving Relationship</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abuses such as physical violence and sexual battery are obvious and heinous violations of God’s law of selfless love, exclusive focus on such reprehensible sins may cause us to inadvertently leave almost unnoticed—or at least unaddressed—the more common forms of abuse that plague even Christian families. The </a:t>
            </a:r>
            <a:r>
              <a:rPr lang="en-US" sz="1200" b="1" kern="1200" dirty="0" smtClean="0">
                <a:solidFill>
                  <a:schemeClr val="tx1"/>
                </a:solidFill>
                <a:effectLst/>
                <a:latin typeface="+mn-lt"/>
                <a:ea typeface="+mn-ea"/>
                <a:cs typeface="+mn-cs"/>
              </a:rPr>
              <a:t>propensity to mistreat those whom we are covenant-bound to cherish and uplift is a tendency that </a:t>
            </a:r>
            <a:r>
              <a:rPr lang="en-US" sz="1200" kern="1200" dirty="0" smtClean="0">
                <a:solidFill>
                  <a:schemeClr val="tx1"/>
                </a:solidFill>
                <a:effectLst/>
                <a:latin typeface="+mn-lt"/>
                <a:ea typeface="+mn-ea"/>
                <a:cs typeface="+mn-cs"/>
              </a:rPr>
              <a:t>every son or daughter of our fallen first parents </a:t>
            </a:r>
            <a:r>
              <a:rPr lang="en-US" sz="1200" b="1" kern="1200" dirty="0" smtClean="0">
                <a:solidFill>
                  <a:schemeClr val="tx1"/>
                </a:solidFill>
                <a:effectLst/>
                <a:latin typeface="+mn-lt"/>
                <a:ea typeface="+mn-ea"/>
                <a:cs typeface="+mn-cs"/>
              </a:rPr>
              <a:t>must overcome through the regenerating grace that only Jesus Christ can provide</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259740D-9520-FD40-B84C-712F5BB3D79E}" type="slidenum">
              <a:rPr lang="en-US" smtClean="0"/>
              <a:t>9</a:t>
            </a:fld>
            <a:endParaRPr lang="en-US"/>
          </a:p>
        </p:txBody>
      </p:sp>
    </p:spTree>
    <p:extLst>
      <p:ext uri="{BB962C8B-B14F-4D97-AF65-F5344CB8AC3E}">
        <p14:creationId xmlns:p14="http://schemas.microsoft.com/office/powerpoint/2010/main" val="1366287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86B75A-687E-405C-8A0B-8D00578BA2C3}" type="datetimeFigureOut">
              <a:rPr lang="en-US" smtClean="0"/>
              <a:pPr/>
              <a:t>7/7/2016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1536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6B75A-687E-405C-8A0B-8D00578BA2C3}" type="datetimeFigureOut">
              <a:rPr lang="en-US" smtClean="0"/>
              <a:pPr/>
              <a:t>7/7/2016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8474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6B75A-687E-405C-8A0B-8D00578BA2C3}" type="datetimeFigureOut">
              <a:rPr lang="en-US" smtClean="0"/>
              <a:pPr/>
              <a:t>7/7/2016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26680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6B75A-687E-405C-8A0B-8D00578BA2C3}" type="datetimeFigureOut">
              <a:rPr lang="en-US" smtClean="0"/>
              <a:pPr/>
              <a:t>7/7/2016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97203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1566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86B75A-687E-405C-8A0B-8D00578BA2C3}" type="datetimeFigureOut">
              <a:rPr lang="en-US" smtClean="0"/>
              <a:pPr/>
              <a:t>7/7/2016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7206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86B75A-687E-405C-8A0B-8D00578BA2C3}" type="datetimeFigureOut">
              <a:rPr lang="en-US" smtClean="0"/>
              <a:pPr/>
              <a:t>7/7/2016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9144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86B75A-687E-405C-8A0B-8D00578BA2C3}" type="datetimeFigureOut">
              <a:rPr lang="en-US" smtClean="0"/>
              <a:pPr/>
              <a:t>7/7/2016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44569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7/7/2016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0580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23170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1620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86B75A-687E-405C-8A0B-8D00578BA2C3}" type="datetimeFigureOut">
              <a:rPr lang="en-US" smtClean="0"/>
              <a:pPr/>
              <a:t>7/7/2016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5032702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8" y="0"/>
            <a:ext cx="9110142" cy="6858000"/>
          </a:xfrm>
          <a:prstGeom prst="rect">
            <a:avLst/>
          </a:prstGeom>
        </p:spPr>
      </p:pic>
      <p:sp>
        <p:nvSpPr>
          <p:cNvPr id="2" name="Title 1"/>
          <p:cNvSpPr>
            <a:spLocks noGrp="1"/>
          </p:cNvSpPr>
          <p:nvPr>
            <p:ph type="ctrTitle"/>
          </p:nvPr>
        </p:nvSpPr>
        <p:spPr>
          <a:xfrm>
            <a:off x="1187604" y="1836039"/>
            <a:ext cx="6858000" cy="2387600"/>
          </a:xfrm>
        </p:spPr>
        <p:txBody>
          <a:bodyPr>
            <a:normAutofit fontScale="90000"/>
          </a:bodyPr>
          <a:lstStyle/>
          <a:p>
            <a:pPr algn="ctr"/>
            <a:r>
              <a:rPr lang="en-US" b="1" dirty="0" smtClean="0">
                <a:solidFill>
                  <a:schemeClr val="bg1"/>
                </a:solidFill>
                <a:latin typeface="Abadi MT Condensed Light" charset="0"/>
                <a:ea typeface="Abadi MT Condensed Light" charset="0"/>
                <a:cs typeface="Abadi MT Condensed Light" charset="0"/>
              </a:rPr>
              <a:t>APRENDIENDO </a:t>
            </a:r>
            <a:r>
              <a:rPr lang="en-US" b="1" i="1" dirty="0" smtClean="0">
                <a:latin typeface="Palatino Linotype" charset="0"/>
                <a:ea typeface="Palatino Linotype" charset="0"/>
                <a:cs typeface="Palatino Linotype" charset="0"/>
              </a:rPr>
              <a:t>a</a:t>
            </a:r>
            <a:r>
              <a:rPr lang="en-US" b="1" dirty="0" smtClean="0">
                <a:latin typeface="Palatino Linotype" charset="0"/>
                <a:ea typeface="Palatino Linotype" charset="0"/>
                <a:cs typeface="Palatino Linotype" charset="0"/>
              </a:rPr>
              <a:t> </a:t>
            </a:r>
            <a:r>
              <a:rPr lang="en-US" b="1" dirty="0" smtClean="0">
                <a:latin typeface="Abadi MT Condensed Light" charset="0"/>
                <a:ea typeface="Abadi MT Condensed Light" charset="0"/>
                <a:cs typeface="Abadi MT Condensed Light" charset="0"/>
              </a:rPr>
              <a:t>AMAR</a:t>
            </a:r>
            <a:br>
              <a:rPr lang="en-US" b="1" dirty="0" smtClean="0">
                <a:latin typeface="Abadi MT Condensed Light" charset="0"/>
                <a:ea typeface="Abadi MT Condensed Light" charset="0"/>
                <a:cs typeface="Abadi MT Condensed Light" charset="0"/>
              </a:rPr>
            </a:br>
            <a:r>
              <a:rPr lang="en-US" i="1" dirty="0" smtClean="0">
                <a:latin typeface="Palatino Linotype" charset="0"/>
                <a:ea typeface="Palatino Linotype" charset="0"/>
                <a:cs typeface="Palatino Linotype" charset="0"/>
              </a:rPr>
              <a:t> </a:t>
            </a:r>
            <a:r>
              <a:rPr lang="en-US" b="1" i="1" dirty="0" err="1" smtClean="0">
                <a:solidFill>
                  <a:schemeClr val="bg1"/>
                </a:solidFill>
                <a:latin typeface="Palatino Linotype" charset="0"/>
                <a:ea typeface="Palatino Linotype" charset="0"/>
                <a:cs typeface="Palatino Linotype" charset="0"/>
              </a:rPr>
              <a:t>como</a:t>
            </a:r>
            <a:r>
              <a:rPr lang="en-US" b="1" i="1" dirty="0" smtClean="0">
                <a:solidFill>
                  <a:schemeClr val="bg1"/>
                </a:solidFill>
                <a:latin typeface="Palatino Linotype" charset="0"/>
                <a:ea typeface="Palatino Linotype" charset="0"/>
                <a:cs typeface="Palatino Linotype" charset="0"/>
              </a:rPr>
              <a:t> </a:t>
            </a:r>
            <a:r>
              <a:rPr lang="en-US" b="1" dirty="0" smtClean="0">
                <a:solidFill>
                  <a:schemeClr val="bg1"/>
                </a:solidFill>
                <a:latin typeface="Abadi MT Condensed Light"/>
                <a:ea typeface="Palatino Linotype" charset="0"/>
                <a:cs typeface="Palatino Linotype" charset="0"/>
              </a:rPr>
              <a:t>É</a:t>
            </a:r>
            <a:r>
              <a:rPr lang="en-US" b="1" dirty="0" smtClean="0">
                <a:solidFill>
                  <a:schemeClr val="bg1"/>
                </a:solidFill>
                <a:latin typeface="Abadi MT Condensed Light" charset="0"/>
                <a:ea typeface="Abadi MT Condensed Light" charset="0"/>
                <a:cs typeface="Abadi MT Condensed Light" charset="0"/>
              </a:rPr>
              <a:t>L </a:t>
            </a:r>
            <a:r>
              <a:rPr lang="en-US" b="1" dirty="0" smtClean="0">
                <a:latin typeface="Abadi MT Condensed Light" charset="0"/>
                <a:ea typeface="Abadi MT Condensed Light" charset="0"/>
                <a:cs typeface="Abadi MT Condensed Light" charset="0"/>
              </a:rPr>
              <a:t>AM</a:t>
            </a:r>
            <a:r>
              <a:rPr lang="en-US" b="1" dirty="0" smtClean="0">
                <a:latin typeface="Abadi MT Condensed Light"/>
                <a:ea typeface="Abadi MT Condensed Light" charset="0"/>
                <a:cs typeface="Abadi MT Condensed Light" charset="0"/>
              </a:rPr>
              <a:t>Ó</a:t>
            </a:r>
            <a:r>
              <a:rPr lang="en-US" dirty="0" smtClean="0">
                <a:latin typeface="Abadi MT Condensed Light" charset="0"/>
                <a:ea typeface="Abadi MT Condensed Light" charset="0"/>
                <a:cs typeface="Abadi MT Condensed Light" charset="0"/>
              </a:rPr>
              <a:t/>
            </a:r>
            <a:br>
              <a:rPr lang="en-US" dirty="0" smtClean="0">
                <a:latin typeface="Abadi MT Condensed Light" charset="0"/>
                <a:ea typeface="Abadi MT Condensed Light" charset="0"/>
                <a:cs typeface="Abadi MT Condensed Light" charset="0"/>
              </a:rPr>
            </a:br>
            <a:r>
              <a:rPr lang="en-US" sz="1600" dirty="0" err="1" smtClean="0">
                <a:latin typeface="Abadi MT Condensed Light" charset="0"/>
                <a:ea typeface="Abadi MT Condensed Light" charset="0"/>
                <a:cs typeface="Abadi MT Condensed Light" charset="0"/>
              </a:rPr>
              <a:t>por</a:t>
            </a:r>
            <a:r>
              <a:rPr lang="en-US" sz="1600" dirty="0" smtClean="0">
                <a:latin typeface="Abadi MT Condensed Light" charset="0"/>
                <a:ea typeface="Abadi MT Condensed Light" charset="0"/>
                <a:cs typeface="Abadi MT Condensed Light" charset="0"/>
              </a:rPr>
              <a:t> </a:t>
            </a:r>
            <a:r>
              <a:rPr lang="en-US" sz="1600" dirty="0">
                <a:latin typeface="Abadi MT Condensed Light" charset="0"/>
                <a:ea typeface="Abadi MT Condensed Light" charset="0"/>
                <a:cs typeface="Abadi MT Condensed Light" charset="0"/>
              </a:rPr>
              <a:t>Nancy Wilson</a:t>
            </a:r>
            <a:br>
              <a:rPr lang="en-US" sz="1600" dirty="0">
                <a:latin typeface="Abadi MT Condensed Light" charset="0"/>
                <a:ea typeface="Abadi MT Condensed Light" charset="0"/>
                <a:cs typeface="Abadi MT Condensed Light" charset="0"/>
              </a:rPr>
            </a:br>
            <a:r>
              <a:rPr lang="en-US" dirty="0">
                <a:latin typeface="Abadi MT Condensed Light" charset="0"/>
                <a:ea typeface="Abadi MT Condensed Light" charset="0"/>
                <a:cs typeface="Abadi MT Condensed Light" charset="0"/>
              </a:rPr>
              <a:t> </a:t>
            </a:r>
            <a:br>
              <a:rPr lang="en-US" dirty="0">
                <a:latin typeface="Abadi MT Condensed Light" charset="0"/>
                <a:ea typeface="Abadi MT Condensed Light" charset="0"/>
                <a:cs typeface="Abadi MT Condensed Light" charset="0"/>
              </a:rPr>
            </a:br>
            <a:endParaRPr lang="en-US" dirty="0">
              <a:latin typeface="Abadi MT Condensed Light" charset="0"/>
              <a:ea typeface="Abadi MT Condensed Light" charset="0"/>
              <a:cs typeface="Abadi MT Condensed Light" charset="0"/>
            </a:endParaRPr>
          </a:p>
        </p:txBody>
      </p:sp>
      <p:sp>
        <p:nvSpPr>
          <p:cNvPr id="3" name="Subtitle 2"/>
          <p:cNvSpPr>
            <a:spLocks noGrp="1"/>
          </p:cNvSpPr>
          <p:nvPr>
            <p:ph type="subTitle" idx="1"/>
          </p:nvPr>
        </p:nvSpPr>
        <p:spPr>
          <a:xfrm>
            <a:off x="1432928" y="5823371"/>
            <a:ext cx="6858000" cy="917146"/>
          </a:xfrm>
        </p:spPr>
        <p:txBody>
          <a:bodyPr>
            <a:normAutofit/>
          </a:bodyPr>
          <a:lstStyle/>
          <a:p>
            <a:r>
              <a:rPr lang="es-ES" sz="1600" dirty="0" smtClean="0">
                <a:solidFill>
                  <a:schemeClr val="bg1"/>
                </a:solidFill>
                <a:latin typeface="Abadi MT Condensed Light" charset="0"/>
                <a:ea typeface="Abadi MT Condensed Light" charset="0"/>
                <a:cs typeface="Abadi MT Condensed Light" charset="0"/>
              </a:rPr>
              <a:t>Asociación General de los Adventistas del Séptimo Día</a:t>
            </a:r>
          </a:p>
          <a:p>
            <a:r>
              <a:rPr lang="es-ES" sz="1600" b="1" dirty="0" smtClean="0">
                <a:solidFill>
                  <a:schemeClr val="bg1"/>
                </a:solidFill>
                <a:latin typeface="Abadi MT Condensed Light" charset="0"/>
                <a:ea typeface="Abadi MT Condensed Light" charset="0"/>
                <a:cs typeface="Abadi MT Condensed Light" charset="0"/>
              </a:rPr>
              <a:t>DEPARTAMENTO DE </a:t>
            </a:r>
            <a:r>
              <a:rPr lang="es-ES" sz="1600" b="1" dirty="0" smtClean="0">
                <a:solidFill>
                  <a:schemeClr val="bg1"/>
                </a:solidFill>
                <a:latin typeface="Abadi MT Condensed Light" charset="0"/>
                <a:ea typeface="Abadi MT Condensed Light" charset="0"/>
                <a:cs typeface="Abadi MT Condensed Light" charset="0"/>
              </a:rPr>
              <a:t>MINISTERIOS </a:t>
            </a:r>
            <a:r>
              <a:rPr lang="es-ES" sz="1600" b="1" dirty="0" smtClean="0">
                <a:solidFill>
                  <a:schemeClr val="bg1"/>
                </a:solidFill>
                <a:latin typeface="Abadi MT Condensed Light" charset="0"/>
                <a:ea typeface="Abadi MT Condensed Light" charset="0"/>
                <a:cs typeface="Abadi MT Condensed Light" charset="0"/>
              </a:rPr>
              <a:t>DE LA MUJER</a:t>
            </a:r>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3906191" y="4767600"/>
            <a:ext cx="1664335" cy="445135"/>
          </a:xfrm>
          <a:prstGeom prst="rect">
            <a:avLst/>
          </a:prstGeom>
        </p:spPr>
      </p:pic>
      <p:pic>
        <p:nvPicPr>
          <p:cNvPr id="6" name="Picture 6" descr="WMLOGO-small"/>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12270" y="5999355"/>
            <a:ext cx="543479" cy="41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2971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Truly Loving Relationship</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8" y="0"/>
            <a:ext cx="9110142" cy="6858000"/>
          </a:xfrm>
          <a:prstGeom prst="rect">
            <a:avLst/>
          </a:prstGeom>
        </p:spPr>
      </p:pic>
      <p:sp>
        <p:nvSpPr>
          <p:cNvPr id="3" name="Content Placeholder 2"/>
          <p:cNvSpPr>
            <a:spLocks noGrp="1"/>
          </p:cNvSpPr>
          <p:nvPr>
            <p:ph idx="1"/>
          </p:nvPr>
        </p:nvSpPr>
        <p:spPr>
          <a:xfrm>
            <a:off x="628649" y="2048648"/>
            <a:ext cx="8069301" cy="4295002"/>
          </a:xfrm>
        </p:spPr>
        <p:txBody>
          <a:bodyPr>
            <a:noAutofit/>
          </a:bodyPr>
          <a:lstStyle/>
          <a:p>
            <a:pPr marL="0" indent="0" algn="ctr">
              <a:buNone/>
            </a:pPr>
            <a:r>
              <a:rPr lang="es-ES" sz="2800" dirty="0" smtClean="0"/>
              <a:t>“Maridos, amad a vuestras mujeres, así como Cristo amó a la iglesia, y se entregó a sí mismo por ella, para santificarla, habiéndola purificado en el lavamiento del agua por la palabra, a fin de presentársela a sí mismo, una iglesia gloriosa, que no tuviese mancha ni arruga ni cosa semejante, sino que fuese santa y sin mancha. Así también los maridos deben amar a sus mujeres como a sus mismos cuerpos. El que ama a su mujer, a sí mismo ama. Porque nadie aborreció jamás a su propia carne, sino que la sustenta y la cuida, como también Cristo a la iglesia”.</a:t>
            </a:r>
            <a:endParaRPr lang="es-ES" sz="2400" dirty="0"/>
          </a:p>
        </p:txBody>
      </p:sp>
      <p:sp>
        <p:nvSpPr>
          <p:cNvPr id="5" name="TextBox 4"/>
          <p:cNvSpPr txBox="1"/>
          <p:nvPr/>
        </p:nvSpPr>
        <p:spPr>
          <a:xfrm>
            <a:off x="457199" y="1211132"/>
            <a:ext cx="7886700" cy="646331"/>
          </a:xfrm>
          <a:prstGeom prst="rect">
            <a:avLst/>
          </a:prstGeom>
          <a:noFill/>
        </p:spPr>
        <p:txBody>
          <a:bodyPr wrap="square" rtlCol="0">
            <a:spAutoFit/>
          </a:bodyPr>
          <a:lstStyle/>
          <a:p>
            <a:r>
              <a:rPr lang="en-US" sz="3600" b="1" dirty="0" smtClean="0">
                <a:solidFill>
                  <a:schemeClr val="bg1"/>
                </a:solidFill>
                <a:latin typeface="+mj-lt"/>
              </a:rPr>
              <a:t>EFESIOS 5:25-29</a:t>
            </a:r>
            <a:endParaRPr lang="en-US" sz="3600" b="1" dirty="0">
              <a:solidFill>
                <a:schemeClr val="bg1"/>
              </a:solidFill>
              <a:latin typeface="+mj-lt"/>
            </a:endParaRPr>
          </a:p>
        </p:txBody>
      </p:sp>
    </p:spTree>
    <p:extLst>
      <p:ext uri="{BB962C8B-B14F-4D97-AF65-F5344CB8AC3E}">
        <p14:creationId xmlns:p14="http://schemas.microsoft.com/office/powerpoint/2010/main" val="1116143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2"/>
          <p:cNvSpPr>
            <a:spLocks noGrp="1"/>
          </p:cNvSpPr>
          <p:nvPr>
            <p:ph idx="1"/>
          </p:nvPr>
        </p:nvSpPr>
        <p:spPr>
          <a:xfrm>
            <a:off x="283195" y="2223275"/>
            <a:ext cx="8408018" cy="4348976"/>
          </a:xfrm>
        </p:spPr>
        <p:txBody>
          <a:bodyPr>
            <a:noAutofit/>
          </a:bodyPr>
          <a:lstStyle/>
          <a:p>
            <a:pPr marL="0" indent="0">
              <a:lnSpc>
                <a:spcPct val="100000"/>
              </a:lnSpc>
              <a:buNone/>
            </a:pPr>
            <a:endParaRPr lang="es-ES" sz="1200" dirty="0" smtClean="0"/>
          </a:p>
          <a:p>
            <a:pPr marL="0" indent="0" algn="ctr">
              <a:lnSpc>
                <a:spcPct val="100000"/>
              </a:lnSpc>
              <a:buNone/>
            </a:pPr>
            <a:r>
              <a:rPr lang="es-ES" sz="2800" dirty="0" smtClean="0"/>
              <a:t>“Que aquellos que son esposos estudien las palabras de Cristo, no para encontrar en ellas cuán completa debe ser la sujeción de la esposa, sino cómo puede tener la mente de Cristo y ser puro, refinado y apto para ser señor de su casa. Toda pasión pecaminosa debe ser vencida y el amor que Cristo ha manifestado hacia su iglesia debe estar simbolizado en el círculo familiar. Los esposos que son esposos en obra y en verdad harán aquellas cosas que conducen a la paz”.</a:t>
            </a:r>
            <a:endParaRPr lang="es-ES" sz="2800" dirty="0"/>
          </a:p>
        </p:txBody>
      </p:sp>
    </p:spTree>
    <p:extLst>
      <p:ext uri="{BB962C8B-B14F-4D97-AF65-F5344CB8AC3E}">
        <p14:creationId xmlns:p14="http://schemas.microsoft.com/office/powerpoint/2010/main" val="650332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83685" y="2962698"/>
            <a:ext cx="8176630" cy="2568305"/>
          </a:xfrm>
        </p:spPr>
        <p:txBody>
          <a:bodyPr>
            <a:noAutofit/>
          </a:bodyPr>
          <a:lstStyle/>
          <a:p>
            <a:pPr marL="0" indent="0" algn="ctr">
              <a:lnSpc>
                <a:spcPct val="100000"/>
              </a:lnSpc>
              <a:buNone/>
            </a:pPr>
            <a:r>
              <a:rPr lang="es-ES" sz="2800" dirty="0" smtClean="0">
                <a:solidFill>
                  <a:srgbClr val="002060"/>
                </a:solidFill>
              </a:rPr>
              <a:t>“El fruto del amor cristiano se manifestará en la </a:t>
            </a:r>
            <a:r>
              <a:rPr lang="es-ES" sz="2800" b="1" dirty="0" smtClean="0">
                <a:solidFill>
                  <a:srgbClr val="002060"/>
                </a:solidFill>
              </a:rPr>
              <a:t>cortesía</a:t>
            </a:r>
            <a:r>
              <a:rPr lang="es-ES" sz="2800" dirty="0" smtClean="0">
                <a:solidFill>
                  <a:srgbClr val="002060"/>
                </a:solidFill>
              </a:rPr>
              <a:t>, en el </a:t>
            </a:r>
            <a:r>
              <a:rPr lang="es-ES" sz="2800" b="1" dirty="0" smtClean="0">
                <a:solidFill>
                  <a:srgbClr val="002060"/>
                </a:solidFill>
              </a:rPr>
              <a:t>santo y tierno afecto</a:t>
            </a:r>
          </a:p>
          <a:p>
            <a:pPr marL="0" indent="0" algn="ctr">
              <a:lnSpc>
                <a:spcPct val="100000"/>
              </a:lnSpc>
              <a:buNone/>
            </a:pPr>
            <a:r>
              <a:rPr lang="es-ES" sz="2800" dirty="0" smtClean="0">
                <a:solidFill>
                  <a:srgbClr val="002060"/>
                </a:solidFill>
              </a:rPr>
              <a:t>Manifestado en el hogar”.</a:t>
            </a:r>
          </a:p>
          <a:p>
            <a:pPr marL="0" indent="0" algn="ctr">
              <a:buNone/>
            </a:pPr>
            <a:r>
              <a:rPr lang="es-ES" sz="2000" i="1" dirty="0" smtClean="0">
                <a:solidFill>
                  <a:srgbClr val="002060"/>
                </a:solidFill>
              </a:rPr>
              <a:t>Manuscritos Liberados </a:t>
            </a:r>
            <a:r>
              <a:rPr lang="es-ES" sz="2000" dirty="0" smtClean="0">
                <a:solidFill>
                  <a:srgbClr val="002060"/>
                </a:solidFill>
              </a:rPr>
              <a:t>(en inglés), tomo 21, p. 217</a:t>
            </a:r>
          </a:p>
          <a:p>
            <a:pPr marL="0" indent="0">
              <a:buNone/>
            </a:pPr>
            <a:endParaRPr lang="en-US" sz="2800" dirty="0" smtClean="0">
              <a:solidFill>
                <a:srgbClr val="002060"/>
              </a:solidFill>
            </a:endParaRPr>
          </a:p>
        </p:txBody>
      </p:sp>
    </p:spTree>
    <p:extLst>
      <p:ext uri="{BB962C8B-B14F-4D97-AF65-F5344CB8AC3E}">
        <p14:creationId xmlns:p14="http://schemas.microsoft.com/office/powerpoint/2010/main" val="1348508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6" cy="6858000"/>
          </a:xfrm>
          <a:prstGeom prst="rect">
            <a:avLst/>
          </a:prstGeom>
        </p:spPr>
      </p:pic>
      <p:sp>
        <p:nvSpPr>
          <p:cNvPr id="3" name="Content Placeholder 2"/>
          <p:cNvSpPr>
            <a:spLocks noGrp="1"/>
          </p:cNvSpPr>
          <p:nvPr>
            <p:ph idx="1"/>
          </p:nvPr>
        </p:nvSpPr>
        <p:spPr>
          <a:xfrm>
            <a:off x="628650" y="2400300"/>
            <a:ext cx="7886700" cy="2992218"/>
          </a:xfrm>
        </p:spPr>
        <p:txBody>
          <a:bodyPr>
            <a:normAutofit/>
          </a:bodyPr>
          <a:lstStyle/>
          <a:p>
            <a:pPr marL="0" indent="0" algn="ctr">
              <a:buNone/>
            </a:pPr>
            <a:r>
              <a:rPr lang="en-US" sz="3200" b="1" dirty="0" smtClean="0">
                <a:solidFill>
                  <a:srgbClr val="002060"/>
                </a:solidFill>
              </a:rPr>
              <a:t>. </a:t>
            </a:r>
            <a:endParaRPr lang="en-US" sz="2800" b="1" dirty="0">
              <a:solidFill>
                <a:srgbClr val="002060"/>
              </a:solidFill>
            </a:endParaRPr>
          </a:p>
        </p:txBody>
      </p:sp>
      <p:sp>
        <p:nvSpPr>
          <p:cNvPr id="5" name="Rectangle 4"/>
          <p:cNvSpPr/>
          <p:nvPr/>
        </p:nvSpPr>
        <p:spPr>
          <a:xfrm>
            <a:off x="450634" y="2324723"/>
            <a:ext cx="8015288" cy="2985433"/>
          </a:xfrm>
          <a:prstGeom prst="rect">
            <a:avLst/>
          </a:prstGeom>
        </p:spPr>
        <p:txBody>
          <a:bodyPr wrap="square">
            <a:spAutoFit/>
          </a:bodyPr>
          <a:lstStyle/>
          <a:p>
            <a:pPr algn="ctr"/>
            <a:r>
              <a:rPr lang="es-ES" sz="3200" dirty="0" smtClean="0"/>
              <a:t> “Cuando un hombre es dominante, hace que la esposa desee no haber entrado nunca en la relación matrimonial, pero cuando esa vida matrimonial es lo que debiera ser, llega a ser una representación de la vida en el cielo”.</a:t>
            </a:r>
          </a:p>
          <a:p>
            <a:pPr algn="ctr"/>
            <a:r>
              <a:rPr lang="es-ES" sz="2800" i="1" dirty="0" smtClean="0"/>
              <a:t>Manuscritos Liberados </a:t>
            </a:r>
            <a:r>
              <a:rPr lang="es-ES" sz="2800" dirty="0" smtClean="0"/>
              <a:t>(en inglés), tomo 21, p.217</a:t>
            </a:r>
            <a:endParaRPr lang="es-ES" sz="2800" dirty="0"/>
          </a:p>
        </p:txBody>
      </p:sp>
    </p:spTree>
    <p:extLst>
      <p:ext uri="{BB962C8B-B14F-4D97-AF65-F5344CB8AC3E}">
        <p14:creationId xmlns:p14="http://schemas.microsoft.com/office/powerpoint/2010/main" val="977946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6" cy="6858000"/>
          </a:xfrm>
          <a:prstGeom prst="rect">
            <a:avLst/>
          </a:prstGeom>
        </p:spPr>
      </p:pic>
      <p:sp>
        <p:nvSpPr>
          <p:cNvPr id="3" name="Content Placeholder 2"/>
          <p:cNvSpPr>
            <a:spLocks noGrp="1"/>
          </p:cNvSpPr>
          <p:nvPr>
            <p:ph idx="1"/>
          </p:nvPr>
        </p:nvSpPr>
        <p:spPr>
          <a:xfrm>
            <a:off x="628650" y="2383181"/>
            <a:ext cx="7886700" cy="4017616"/>
          </a:xfrm>
        </p:spPr>
        <p:txBody>
          <a:bodyPr>
            <a:normAutofit/>
          </a:bodyPr>
          <a:lstStyle/>
          <a:p>
            <a:pPr marL="0" indent="0" algn="ctr">
              <a:buNone/>
            </a:pPr>
            <a:r>
              <a:rPr lang="es-ES" sz="3200" dirty="0" smtClean="0">
                <a:solidFill>
                  <a:srgbClr val="002060"/>
                </a:solidFill>
              </a:rPr>
              <a:t>Hombres que deberían ser los protectores espirituales, han </a:t>
            </a:r>
            <a:r>
              <a:rPr lang="es-ES" sz="3200" b="1" dirty="0" smtClean="0">
                <a:solidFill>
                  <a:srgbClr val="002060"/>
                </a:solidFill>
              </a:rPr>
              <a:t>abdicado de su responsabilidad </a:t>
            </a:r>
            <a:r>
              <a:rPr lang="es-ES" sz="3200" dirty="0" smtClean="0">
                <a:solidFill>
                  <a:srgbClr val="002060"/>
                </a:solidFill>
              </a:rPr>
              <a:t>y en lugar de</a:t>
            </a:r>
            <a:br>
              <a:rPr lang="es-ES" sz="3200" dirty="0" smtClean="0">
                <a:solidFill>
                  <a:srgbClr val="002060"/>
                </a:solidFill>
              </a:rPr>
            </a:br>
            <a:r>
              <a:rPr lang="es-ES" sz="3200" dirty="0" smtClean="0">
                <a:solidFill>
                  <a:srgbClr val="002060"/>
                </a:solidFill>
              </a:rPr>
              <a:t>ello se han vuelto </a:t>
            </a:r>
          </a:p>
          <a:p>
            <a:pPr marL="0" indent="0" algn="ctr">
              <a:buNone/>
            </a:pPr>
            <a:r>
              <a:rPr lang="es-ES" sz="3200" b="1" dirty="0" err="1" smtClean="0">
                <a:solidFill>
                  <a:srgbClr val="002060"/>
                </a:solidFill>
              </a:rPr>
              <a:t>disdeñosos</a:t>
            </a:r>
            <a:r>
              <a:rPr lang="es-ES" sz="3200" b="1" dirty="0" smtClean="0">
                <a:solidFill>
                  <a:srgbClr val="002060"/>
                </a:solidFill>
              </a:rPr>
              <a:t>,</a:t>
            </a:r>
          </a:p>
          <a:p>
            <a:pPr marL="0" indent="0" algn="ctr">
              <a:buNone/>
            </a:pPr>
            <a:r>
              <a:rPr lang="es-ES" sz="3200" b="1" dirty="0" smtClean="0">
                <a:solidFill>
                  <a:srgbClr val="002060"/>
                </a:solidFill>
              </a:rPr>
              <a:t>negligentes,</a:t>
            </a:r>
          </a:p>
          <a:p>
            <a:pPr marL="0" indent="0" algn="ctr">
              <a:buNone/>
            </a:pPr>
            <a:r>
              <a:rPr lang="es-ES" sz="3200" b="1" dirty="0" smtClean="0">
                <a:solidFill>
                  <a:srgbClr val="002060"/>
                </a:solidFill>
              </a:rPr>
              <a:t>y abusivos</a:t>
            </a:r>
          </a:p>
          <a:p>
            <a:pPr marL="0" indent="0" algn="ctr">
              <a:buNone/>
            </a:pPr>
            <a:r>
              <a:rPr lang="es-ES" sz="3200" dirty="0" smtClean="0">
                <a:solidFill>
                  <a:srgbClr val="002060"/>
                </a:solidFill>
              </a:rPr>
              <a:t>con aquellos que se les han confiado. </a:t>
            </a:r>
            <a:endParaRPr lang="es-ES" sz="2800" dirty="0">
              <a:solidFill>
                <a:srgbClr val="002060"/>
              </a:solidFill>
            </a:endParaRPr>
          </a:p>
        </p:txBody>
      </p:sp>
      <p:sp>
        <p:nvSpPr>
          <p:cNvPr id="2" name="TextBox 1"/>
          <p:cNvSpPr txBox="1"/>
          <p:nvPr/>
        </p:nvSpPr>
        <p:spPr>
          <a:xfrm>
            <a:off x="433387" y="1200150"/>
            <a:ext cx="7386638" cy="646331"/>
          </a:xfrm>
          <a:prstGeom prst="rect">
            <a:avLst/>
          </a:prstGeom>
          <a:noFill/>
        </p:spPr>
        <p:txBody>
          <a:bodyPr wrap="square" rtlCol="0">
            <a:spAutoFit/>
          </a:bodyPr>
          <a:lstStyle/>
          <a:p>
            <a:r>
              <a:rPr lang="en-US" sz="3600" b="1" dirty="0" smtClean="0">
                <a:solidFill>
                  <a:schemeClr val="bg1"/>
                </a:solidFill>
                <a:latin typeface="+mj-lt"/>
              </a:rPr>
              <a:t>AUN EN NUESTRA IGLESIA. . .</a:t>
            </a:r>
            <a:endParaRPr lang="en-US" sz="3600" b="1" dirty="0">
              <a:solidFill>
                <a:schemeClr val="bg1"/>
              </a:solidFill>
              <a:latin typeface="+mj-lt"/>
            </a:endParaRPr>
          </a:p>
        </p:txBody>
      </p:sp>
    </p:spTree>
    <p:extLst>
      <p:ext uri="{BB962C8B-B14F-4D97-AF65-F5344CB8AC3E}">
        <p14:creationId xmlns:p14="http://schemas.microsoft.com/office/powerpoint/2010/main" val="742903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176302"/>
            <a:ext cx="7886700" cy="4681698"/>
          </a:xfrm>
        </p:spPr>
        <p:txBody>
          <a:bodyPr>
            <a:noAutofit/>
          </a:bodyPr>
          <a:lstStyle/>
          <a:p>
            <a:pPr marL="0" indent="0" algn="ctr">
              <a:lnSpc>
                <a:spcPct val="100000"/>
              </a:lnSpc>
              <a:buNone/>
            </a:pPr>
            <a:r>
              <a:rPr lang="es-ES" sz="3200" dirty="0" smtClean="0">
                <a:solidFill>
                  <a:srgbClr val="002060"/>
                </a:solidFill>
              </a:rPr>
              <a:t>No es simplemente la ausencia de abuso, sino un </a:t>
            </a:r>
            <a:r>
              <a:rPr lang="es-ES" sz="3200" b="1" dirty="0" smtClean="0">
                <a:solidFill>
                  <a:srgbClr val="002060"/>
                </a:solidFill>
              </a:rPr>
              <a:t>cultivo intencional</a:t>
            </a:r>
          </a:p>
          <a:p>
            <a:pPr marL="0" indent="0" algn="ctr">
              <a:lnSpc>
                <a:spcPct val="100000"/>
              </a:lnSpc>
              <a:buNone/>
            </a:pPr>
            <a:r>
              <a:rPr lang="es-ES" sz="3200" dirty="0" smtClean="0">
                <a:solidFill>
                  <a:srgbClr val="002060"/>
                </a:solidFill>
              </a:rPr>
              <a:t>de </a:t>
            </a:r>
            <a:r>
              <a:rPr lang="es-ES" sz="3200" b="1" dirty="0" smtClean="0">
                <a:solidFill>
                  <a:srgbClr val="002060"/>
                </a:solidFill>
              </a:rPr>
              <a:t>respeto mutuo</a:t>
            </a:r>
          </a:p>
          <a:p>
            <a:pPr marL="0" indent="0" algn="ctr">
              <a:lnSpc>
                <a:spcPct val="100000"/>
              </a:lnSpc>
              <a:buNone/>
            </a:pPr>
            <a:r>
              <a:rPr lang="es-ES" sz="3200" dirty="0" smtClean="0">
                <a:solidFill>
                  <a:srgbClr val="002060"/>
                </a:solidFill>
              </a:rPr>
              <a:t>y </a:t>
            </a:r>
            <a:r>
              <a:rPr lang="es-ES" sz="3200" b="1" dirty="0" smtClean="0">
                <a:solidFill>
                  <a:srgbClr val="002060"/>
                </a:solidFill>
              </a:rPr>
              <a:t>edificación positiva</a:t>
            </a:r>
            <a:r>
              <a:rPr lang="es-ES" sz="3200" dirty="0" smtClean="0"/>
              <a:t>.</a:t>
            </a:r>
          </a:p>
          <a:p>
            <a:pPr marL="0" indent="0" algn="ctr">
              <a:lnSpc>
                <a:spcPct val="100000"/>
              </a:lnSpc>
              <a:buNone/>
            </a:pPr>
            <a:endParaRPr lang="es-ES" sz="3200" dirty="0" smtClean="0">
              <a:solidFill>
                <a:srgbClr val="002060"/>
              </a:solidFill>
            </a:endParaRPr>
          </a:p>
          <a:p>
            <a:pPr marL="0" indent="0" algn="ctr">
              <a:lnSpc>
                <a:spcPct val="100000"/>
              </a:lnSpc>
              <a:buNone/>
            </a:pPr>
            <a:r>
              <a:rPr lang="es-ES" sz="3200" dirty="0" smtClean="0">
                <a:solidFill>
                  <a:srgbClr val="002060"/>
                </a:solidFill>
              </a:rPr>
              <a:t>Aquellos por los que Cristo se sacrificó a sí mismo merecen nuestro amor genuino y nuestra más sincera consideración. </a:t>
            </a:r>
            <a:endParaRPr lang="es-ES" sz="3200" dirty="0">
              <a:solidFill>
                <a:srgbClr val="002060"/>
              </a:solidFill>
            </a:endParaRPr>
          </a:p>
        </p:txBody>
      </p:sp>
      <p:sp>
        <p:nvSpPr>
          <p:cNvPr id="2" name="TextBox 1"/>
          <p:cNvSpPr txBox="1"/>
          <p:nvPr/>
        </p:nvSpPr>
        <p:spPr>
          <a:xfrm>
            <a:off x="395287" y="1238250"/>
            <a:ext cx="6037411" cy="646331"/>
          </a:xfrm>
          <a:prstGeom prst="rect">
            <a:avLst/>
          </a:prstGeom>
          <a:noFill/>
        </p:spPr>
        <p:txBody>
          <a:bodyPr wrap="square" rtlCol="0">
            <a:spAutoFit/>
          </a:bodyPr>
          <a:lstStyle/>
          <a:p>
            <a:r>
              <a:rPr lang="en-US" sz="3600" b="1" dirty="0" smtClean="0">
                <a:solidFill>
                  <a:srgbClr val="002060"/>
                </a:solidFill>
                <a:latin typeface="+mj-lt"/>
              </a:rPr>
              <a:t>EL HOGAR CRISTIANO NECESITA:</a:t>
            </a:r>
            <a:endParaRPr lang="en-US" sz="3600" b="1" dirty="0">
              <a:solidFill>
                <a:srgbClr val="002060"/>
              </a:solidFill>
              <a:latin typeface="+mj-lt"/>
            </a:endParaRPr>
          </a:p>
        </p:txBody>
      </p:sp>
    </p:spTree>
    <p:extLst>
      <p:ext uri="{BB962C8B-B14F-4D97-AF65-F5344CB8AC3E}">
        <p14:creationId xmlns:p14="http://schemas.microsoft.com/office/powerpoint/2010/main" val="1883074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6" cy="6858000"/>
          </a:xfrm>
          <a:prstGeom prst="rect">
            <a:avLst/>
          </a:prstGeom>
        </p:spPr>
      </p:pic>
      <p:sp>
        <p:nvSpPr>
          <p:cNvPr id="2" name="Title 1"/>
          <p:cNvSpPr>
            <a:spLocks noGrp="1"/>
          </p:cNvSpPr>
          <p:nvPr>
            <p:ph type="title"/>
          </p:nvPr>
        </p:nvSpPr>
        <p:spPr>
          <a:xfrm>
            <a:off x="471488" y="1154766"/>
            <a:ext cx="7886700" cy="806449"/>
          </a:xfrm>
        </p:spPr>
        <p:txBody>
          <a:bodyPr>
            <a:normAutofit/>
          </a:bodyPr>
          <a:lstStyle/>
          <a:p>
            <a:r>
              <a:rPr lang="en-US" sz="3600" b="1" dirty="0" smtClean="0">
                <a:solidFill>
                  <a:schemeClr val="bg1"/>
                </a:solidFill>
              </a:rPr>
              <a:t>ROMANOS </a:t>
            </a:r>
            <a:r>
              <a:rPr lang="en-US" sz="3600" b="1" dirty="0">
                <a:solidFill>
                  <a:schemeClr val="bg1"/>
                </a:solidFill>
              </a:rPr>
              <a:t>12:9, </a:t>
            </a:r>
            <a:r>
              <a:rPr lang="en-US" sz="3600" b="1" dirty="0" smtClean="0">
                <a:solidFill>
                  <a:schemeClr val="bg1"/>
                </a:solidFill>
              </a:rPr>
              <a:t>10</a:t>
            </a:r>
            <a:endParaRPr lang="en-US" b="1" dirty="0">
              <a:solidFill>
                <a:schemeClr val="bg1"/>
              </a:solidFill>
            </a:endParaRPr>
          </a:p>
        </p:txBody>
      </p:sp>
      <p:sp>
        <p:nvSpPr>
          <p:cNvPr id="3" name="Content Placeholder 2"/>
          <p:cNvSpPr>
            <a:spLocks noGrp="1"/>
          </p:cNvSpPr>
          <p:nvPr>
            <p:ph idx="1"/>
          </p:nvPr>
        </p:nvSpPr>
        <p:spPr>
          <a:xfrm>
            <a:off x="711198" y="2243792"/>
            <a:ext cx="7886700" cy="3928407"/>
          </a:xfrm>
        </p:spPr>
        <p:txBody>
          <a:bodyPr>
            <a:noAutofit/>
          </a:bodyPr>
          <a:lstStyle/>
          <a:p>
            <a:pPr marL="0" indent="0" algn="ctr">
              <a:buNone/>
            </a:pPr>
            <a:r>
              <a:rPr lang="es-ES" sz="3200" dirty="0" smtClean="0">
                <a:solidFill>
                  <a:srgbClr val="002060"/>
                </a:solidFill>
              </a:rPr>
              <a:t> “El amor sea sin fingimiento. Aborreced lo malo, seguid lo bueno. Amaos los unos a los otros con amor fraternal; en cuanto a honra, prefiriéndose los unos a los otros”.</a:t>
            </a:r>
            <a:endParaRPr lang="es-ES" sz="2800" dirty="0">
              <a:solidFill>
                <a:srgbClr val="002060"/>
              </a:solidFill>
            </a:endParaRPr>
          </a:p>
        </p:txBody>
      </p:sp>
    </p:spTree>
    <p:extLst>
      <p:ext uri="{BB962C8B-B14F-4D97-AF65-F5344CB8AC3E}">
        <p14:creationId xmlns:p14="http://schemas.microsoft.com/office/powerpoint/2010/main" val="265420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8" y="0"/>
            <a:ext cx="9027898" cy="6858000"/>
          </a:xfrm>
          <a:prstGeom prst="rect">
            <a:avLst/>
          </a:prstGeom>
        </p:spPr>
      </p:pic>
      <p:sp>
        <p:nvSpPr>
          <p:cNvPr id="2" name="Title 1"/>
          <p:cNvSpPr>
            <a:spLocks noGrp="1"/>
          </p:cNvSpPr>
          <p:nvPr>
            <p:ph type="title"/>
          </p:nvPr>
        </p:nvSpPr>
        <p:spPr>
          <a:xfrm>
            <a:off x="604457" y="884237"/>
            <a:ext cx="7886700" cy="1325563"/>
          </a:xfrm>
        </p:spPr>
        <p:txBody>
          <a:bodyPr>
            <a:normAutofit/>
          </a:bodyPr>
          <a:lstStyle/>
          <a:p>
            <a:pPr algn="ctr"/>
            <a:r>
              <a:rPr lang="en-US" sz="3600" b="1" dirty="0" smtClean="0">
                <a:solidFill>
                  <a:schemeClr val="bg1"/>
                </a:solidFill>
              </a:rPr>
              <a:t>SIENDO </a:t>
            </a:r>
            <a:r>
              <a:rPr lang="en-US" sz="3600" b="1" dirty="0" smtClean="0">
                <a:solidFill>
                  <a:srgbClr val="00B0F0"/>
                </a:solidFill>
              </a:rPr>
              <a:t>RENOVADOS </a:t>
            </a:r>
            <a:r>
              <a:rPr lang="en-US" sz="3600" b="1" dirty="0" smtClean="0">
                <a:solidFill>
                  <a:schemeClr val="bg1"/>
                </a:solidFill>
              </a:rPr>
              <a:t>POR SU ESPÍRITU</a:t>
            </a:r>
            <a:endParaRPr lang="en-US" sz="3600" dirty="0">
              <a:solidFill>
                <a:schemeClr val="bg1"/>
              </a:solidFill>
            </a:endParaRPr>
          </a:p>
        </p:txBody>
      </p:sp>
      <p:sp>
        <p:nvSpPr>
          <p:cNvPr id="3" name="Content Placeholder 2"/>
          <p:cNvSpPr>
            <a:spLocks noGrp="1"/>
          </p:cNvSpPr>
          <p:nvPr>
            <p:ph idx="1"/>
          </p:nvPr>
        </p:nvSpPr>
        <p:spPr>
          <a:xfrm>
            <a:off x="604457" y="2209800"/>
            <a:ext cx="7886700" cy="4229099"/>
          </a:xfrm>
        </p:spPr>
        <p:txBody>
          <a:bodyPr>
            <a:noAutofit/>
          </a:bodyPr>
          <a:lstStyle/>
          <a:p>
            <a:pPr marL="0" indent="0" algn="ctr">
              <a:buNone/>
            </a:pPr>
            <a:r>
              <a:rPr lang="es-ES" sz="2400" dirty="0" smtClean="0">
                <a:solidFill>
                  <a:srgbClr val="002060"/>
                </a:solidFill>
              </a:rPr>
              <a:t> “Así que, todas las cosas que queráis que los hombres hagan con vosotros, así también haced vosotros con ellos, porque esto es la ley y los profetas”. (Mateo 7:12).</a:t>
            </a:r>
          </a:p>
          <a:p>
            <a:pPr marL="0" indent="0" algn="ctr">
              <a:buNone/>
            </a:pPr>
            <a:endParaRPr lang="es-ES" sz="2800" dirty="0" smtClean="0">
              <a:solidFill>
                <a:srgbClr val="002060"/>
              </a:solidFill>
            </a:endParaRPr>
          </a:p>
          <a:p>
            <a:pPr marL="0" indent="0" algn="ctr">
              <a:buNone/>
            </a:pPr>
            <a:r>
              <a:rPr lang="es-ES" sz="3200" dirty="0" smtClean="0">
                <a:solidFill>
                  <a:srgbClr val="002060"/>
                </a:solidFill>
              </a:rPr>
              <a:t>En una sencilla y práctica orden, Cristo resumió todas las Escrituras y delineó el principio operante de la sociedad celestial.</a:t>
            </a:r>
            <a:r>
              <a:rPr lang="es-ES" sz="3200" dirty="0" smtClean="0">
                <a:solidFill>
                  <a:srgbClr val="002060"/>
                </a:solidFill>
                <a:effectLst/>
              </a:rPr>
              <a:t> </a:t>
            </a:r>
            <a:endParaRPr lang="es-ES" sz="3200" dirty="0">
              <a:solidFill>
                <a:srgbClr val="002060"/>
              </a:solidFill>
            </a:endParaRPr>
          </a:p>
        </p:txBody>
      </p:sp>
    </p:spTree>
    <p:extLst>
      <p:ext uri="{BB962C8B-B14F-4D97-AF65-F5344CB8AC3E}">
        <p14:creationId xmlns:p14="http://schemas.microsoft.com/office/powerpoint/2010/main" val="23939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46048" y="2317898"/>
            <a:ext cx="8136209" cy="4495654"/>
          </a:xfrm>
        </p:spPr>
        <p:txBody>
          <a:bodyPr>
            <a:noAutofit/>
          </a:bodyPr>
          <a:lstStyle/>
          <a:p>
            <a:pPr marL="0" indent="0" algn="ctr">
              <a:lnSpc>
                <a:spcPct val="100000"/>
              </a:lnSpc>
              <a:buNone/>
            </a:pPr>
            <a:r>
              <a:rPr lang="es-ES" sz="2600" dirty="0" smtClean="0"/>
              <a:t>“Aunque el viento mismo es invisible, produce efectos que se ven y sienten. Así también la obra del Espíritu en el alma se revelará en toda acción de quien haya sentido su poder salvador. Cuando el Espíritu de Dios se posesiona del corazón, transforma la vida. Los pensamientos pecaminosos son puestos a un lado, las malas acciones son abandonadas; el amor, la humildad y la paz, reemplazan a la ira, la envidia y las contenciones. La alegría reemplaza a la tristeza, y el rostro refleja la luz del cielo. Nadie ve la mano que alza la carga, ni contempla la luz que desciende de los atrios celestiales”.</a:t>
            </a:r>
            <a:endParaRPr lang="es-ES" sz="2600" dirty="0"/>
          </a:p>
        </p:txBody>
      </p:sp>
    </p:spTree>
    <p:extLst>
      <p:ext uri="{BB962C8B-B14F-4D97-AF65-F5344CB8AC3E}">
        <p14:creationId xmlns:p14="http://schemas.microsoft.com/office/powerpoint/2010/main" val="421326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309640"/>
            <a:ext cx="7886700" cy="3883803"/>
          </a:xfrm>
        </p:spPr>
        <p:txBody>
          <a:bodyPr>
            <a:normAutofit fontScale="92500" lnSpcReduction="20000"/>
          </a:bodyPr>
          <a:lstStyle/>
          <a:p>
            <a:pPr marL="0" indent="0" algn="ctr">
              <a:lnSpc>
                <a:spcPct val="110000"/>
              </a:lnSpc>
              <a:buNone/>
            </a:pPr>
            <a:r>
              <a:rPr lang="es-ES" sz="2800" dirty="0" smtClean="0"/>
              <a:t>“La bendición viene cuando por la fe el alma se entrega a Dios. Entonces ese poder que ningún ojo humano puede ver, crea un nuevo ser a la imagen de Dios. Es imposible para las mentes finitas comprender la obra de la redención. Su misterio supera al conocimiento humano; sin embargo, el que pasa de muerte a vida comprende que es una realidad divina. Podemos conocer aquí por experiencia personal el comienzo de la redención. Sus resultados alcanzan hasta las edades eternas”.</a:t>
            </a:r>
          </a:p>
          <a:p>
            <a:pPr marL="0" indent="0" algn="ctr">
              <a:lnSpc>
                <a:spcPct val="110000"/>
              </a:lnSpc>
              <a:buNone/>
            </a:pPr>
            <a:r>
              <a:rPr lang="es-ES" sz="2800" i="1" dirty="0" smtClean="0"/>
              <a:t>El Deseado de todas las gentes</a:t>
            </a:r>
            <a:r>
              <a:rPr lang="es-ES" sz="2800" dirty="0" smtClean="0"/>
              <a:t>, p. 144</a:t>
            </a:r>
            <a:endParaRPr lang="es-ES" sz="2800" dirty="0"/>
          </a:p>
        </p:txBody>
      </p:sp>
    </p:spTree>
    <p:extLst>
      <p:ext uri="{BB962C8B-B14F-4D97-AF65-F5344CB8AC3E}">
        <p14:creationId xmlns:p14="http://schemas.microsoft.com/office/powerpoint/2010/main" val="2128108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6" cy="6858000"/>
          </a:xfrm>
          <a:prstGeom prst="rect">
            <a:avLst/>
          </a:prstGeom>
        </p:spPr>
      </p:pic>
      <p:sp>
        <p:nvSpPr>
          <p:cNvPr id="3" name="Content Placeholder 2"/>
          <p:cNvSpPr>
            <a:spLocks noGrp="1"/>
          </p:cNvSpPr>
          <p:nvPr>
            <p:ph idx="1"/>
          </p:nvPr>
        </p:nvSpPr>
        <p:spPr>
          <a:xfrm>
            <a:off x="918580" y="2316277"/>
            <a:ext cx="7578648" cy="1927111"/>
          </a:xfrm>
        </p:spPr>
        <p:txBody>
          <a:bodyPr>
            <a:normAutofit fontScale="92500" lnSpcReduction="10000"/>
          </a:bodyPr>
          <a:lstStyle/>
          <a:p>
            <a:pPr marL="0" indent="0" algn="ctr">
              <a:lnSpc>
                <a:spcPct val="100000"/>
              </a:lnSpc>
              <a:buNone/>
            </a:pPr>
            <a:r>
              <a:rPr lang="es-ES" sz="2800" dirty="0" smtClean="0"/>
              <a:t>La palabra </a:t>
            </a:r>
            <a:r>
              <a:rPr lang="es-ES" sz="2800" b="1" i="1" dirty="0" smtClean="0"/>
              <a:t>Abuso</a:t>
            </a:r>
            <a:r>
              <a:rPr lang="es-ES" sz="2800" b="1" dirty="0" smtClean="0"/>
              <a:t> </a:t>
            </a:r>
            <a:r>
              <a:rPr lang="es-ES" sz="2800" dirty="0" smtClean="0"/>
              <a:t>es una a la que nos hemos</a:t>
            </a:r>
            <a:br>
              <a:rPr lang="es-ES" sz="2800" dirty="0" smtClean="0"/>
            </a:br>
            <a:r>
              <a:rPr lang="es-ES" sz="2800" dirty="0" smtClean="0"/>
              <a:t>vuelto inmunes, porque es ese tipo de cosa</a:t>
            </a:r>
            <a:br>
              <a:rPr lang="es-ES" sz="2800" dirty="0" smtClean="0"/>
            </a:br>
            <a:r>
              <a:rPr lang="es-ES" sz="2800" dirty="0" smtClean="0"/>
              <a:t>que hacen otras personas: personas horrorosas</a:t>
            </a:r>
            <a:br>
              <a:rPr lang="es-ES" sz="2800" dirty="0" smtClean="0"/>
            </a:br>
            <a:r>
              <a:rPr lang="es-ES" sz="2800" dirty="0" smtClean="0"/>
              <a:t>que viven en sitios horrorosos y hacen cosas horrorosas que nosotros no hacemos.</a:t>
            </a:r>
          </a:p>
          <a:p>
            <a:pPr>
              <a:lnSpc>
                <a:spcPct val="100000"/>
              </a:lnSpc>
            </a:pPr>
            <a:endParaRPr lang="en-US" sz="2800" dirty="0"/>
          </a:p>
        </p:txBody>
      </p:sp>
      <p:sp>
        <p:nvSpPr>
          <p:cNvPr id="4" name="TextBox 3"/>
          <p:cNvSpPr txBox="1"/>
          <p:nvPr/>
        </p:nvSpPr>
        <p:spPr>
          <a:xfrm>
            <a:off x="2081212" y="4446971"/>
            <a:ext cx="4981575" cy="1815882"/>
          </a:xfrm>
          <a:prstGeom prst="rect">
            <a:avLst/>
          </a:prstGeom>
          <a:noFill/>
        </p:spPr>
        <p:txBody>
          <a:bodyPr wrap="square" rtlCol="0">
            <a:spAutoFit/>
          </a:bodyPr>
          <a:lstStyle/>
          <a:p>
            <a:pPr algn="ctr"/>
            <a:r>
              <a:rPr lang="es-ES" sz="2800" dirty="0" smtClean="0"/>
              <a:t>Todos necesitamos el poder de Dios para vencer nuestra tendencia a elevarnos a nosotros mismos y rebajar a los demás.</a:t>
            </a:r>
            <a:endParaRPr lang="es-ES" sz="2800" dirty="0"/>
          </a:p>
        </p:txBody>
      </p:sp>
      <p:sp>
        <p:nvSpPr>
          <p:cNvPr id="7" name="TextBox 6"/>
          <p:cNvSpPr txBox="1"/>
          <p:nvPr/>
        </p:nvSpPr>
        <p:spPr>
          <a:xfrm>
            <a:off x="361949" y="1146149"/>
            <a:ext cx="8543925" cy="646331"/>
          </a:xfrm>
          <a:prstGeom prst="rect">
            <a:avLst/>
          </a:prstGeom>
          <a:noFill/>
        </p:spPr>
        <p:txBody>
          <a:bodyPr wrap="square" rtlCol="0">
            <a:spAutoFit/>
          </a:bodyPr>
          <a:lstStyle/>
          <a:p>
            <a:pPr algn="ctr"/>
            <a:r>
              <a:rPr lang="en-US" sz="3600" b="1" dirty="0" smtClean="0">
                <a:solidFill>
                  <a:schemeClr val="bg1"/>
                </a:solidFill>
                <a:latin typeface="+mj-lt"/>
              </a:rPr>
              <a:t>INTRODUCCIÓN</a:t>
            </a:r>
            <a:endParaRPr lang="en-US" sz="3600" b="1" dirty="0">
              <a:solidFill>
                <a:schemeClr val="bg1"/>
              </a:solidFill>
              <a:latin typeface="+mj-lt"/>
            </a:endParaRPr>
          </a:p>
        </p:txBody>
      </p:sp>
    </p:spTree>
    <p:extLst>
      <p:ext uri="{BB962C8B-B14F-4D97-AF65-F5344CB8AC3E}">
        <p14:creationId xmlns:p14="http://schemas.microsoft.com/office/powerpoint/2010/main" val="2050348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8" y="0"/>
            <a:ext cx="9027898" cy="6858000"/>
          </a:xfrm>
          <a:prstGeom prst="rect">
            <a:avLst/>
          </a:prstGeom>
        </p:spPr>
      </p:pic>
      <p:sp>
        <p:nvSpPr>
          <p:cNvPr id="2" name="Title 1"/>
          <p:cNvSpPr>
            <a:spLocks noGrp="1"/>
          </p:cNvSpPr>
          <p:nvPr>
            <p:ph type="title"/>
          </p:nvPr>
        </p:nvSpPr>
        <p:spPr>
          <a:xfrm>
            <a:off x="628650" y="900379"/>
            <a:ext cx="7886700" cy="1325563"/>
          </a:xfrm>
        </p:spPr>
        <p:txBody>
          <a:bodyPr>
            <a:normAutofit/>
          </a:bodyPr>
          <a:lstStyle/>
          <a:p>
            <a:pPr algn="ctr"/>
            <a:r>
              <a:rPr lang="en-US" sz="4000" b="1" dirty="0" smtClean="0">
                <a:solidFill>
                  <a:schemeClr val="bg1"/>
                </a:solidFill>
              </a:rPr>
              <a:t>CONCLUSIÓN</a:t>
            </a:r>
            <a:endParaRPr lang="en-US" sz="4000" dirty="0">
              <a:solidFill>
                <a:schemeClr val="bg1"/>
              </a:solidFill>
            </a:endParaRPr>
          </a:p>
        </p:txBody>
      </p:sp>
      <p:sp>
        <p:nvSpPr>
          <p:cNvPr id="3" name="Content Placeholder 2"/>
          <p:cNvSpPr>
            <a:spLocks noGrp="1"/>
          </p:cNvSpPr>
          <p:nvPr>
            <p:ph idx="1"/>
          </p:nvPr>
        </p:nvSpPr>
        <p:spPr>
          <a:xfrm>
            <a:off x="963186" y="2896138"/>
            <a:ext cx="7154901" cy="2456445"/>
          </a:xfrm>
        </p:spPr>
        <p:txBody>
          <a:bodyPr>
            <a:normAutofit/>
          </a:bodyPr>
          <a:lstStyle/>
          <a:p>
            <a:pPr marL="0" indent="0" algn="ctr">
              <a:lnSpc>
                <a:spcPct val="100000"/>
              </a:lnSpc>
              <a:buNone/>
            </a:pPr>
            <a:r>
              <a:rPr lang="es-ES" sz="3600" dirty="0" smtClean="0">
                <a:solidFill>
                  <a:srgbClr val="002060"/>
                </a:solidFill>
              </a:rPr>
              <a:t>MANTEN FRESCAS EN TU MEMORIA LAS PRECIOSAS PROMESAS DE PERDÓN Y VICTORIA</a:t>
            </a:r>
          </a:p>
        </p:txBody>
      </p:sp>
    </p:spTree>
    <p:extLst>
      <p:ext uri="{BB962C8B-B14F-4D97-AF65-F5344CB8AC3E}">
        <p14:creationId xmlns:p14="http://schemas.microsoft.com/office/powerpoint/2010/main" val="666244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85762" y="1283775"/>
            <a:ext cx="7886700" cy="1092199"/>
          </a:xfrm>
        </p:spPr>
        <p:txBody>
          <a:bodyPr/>
          <a:lstStyle/>
          <a:p>
            <a:r>
              <a:rPr lang="en-US" sz="3600" b="1" dirty="0" smtClean="0">
                <a:solidFill>
                  <a:srgbClr val="002060"/>
                </a:solidFill>
              </a:rPr>
              <a:t>HEBREOS </a:t>
            </a:r>
            <a:r>
              <a:rPr lang="en-US" sz="3600" b="1" dirty="0">
                <a:solidFill>
                  <a:srgbClr val="002060"/>
                </a:solidFill>
              </a:rPr>
              <a:t>4:15, </a:t>
            </a:r>
            <a:r>
              <a:rPr lang="en-US" sz="3600" b="1" dirty="0" smtClean="0">
                <a:solidFill>
                  <a:srgbClr val="002060"/>
                </a:solidFill>
              </a:rPr>
              <a:t>16</a:t>
            </a:r>
            <a:r>
              <a:rPr lang="en-US" sz="3600" dirty="0">
                <a:solidFill>
                  <a:srgbClr val="002060"/>
                </a:solidFill>
              </a:rPr>
              <a:t/>
            </a:r>
            <a:br>
              <a:rPr lang="en-US" sz="3600" dirty="0">
                <a:solidFill>
                  <a:srgbClr val="002060"/>
                </a:solidFill>
              </a:rPr>
            </a:br>
            <a:endParaRPr lang="en-US" dirty="0">
              <a:solidFill>
                <a:srgbClr val="002060"/>
              </a:solidFill>
            </a:endParaRPr>
          </a:p>
        </p:txBody>
      </p:sp>
      <p:sp>
        <p:nvSpPr>
          <p:cNvPr id="3" name="Content Placeholder 2"/>
          <p:cNvSpPr>
            <a:spLocks noGrp="1"/>
          </p:cNvSpPr>
          <p:nvPr>
            <p:ph idx="1"/>
          </p:nvPr>
        </p:nvSpPr>
        <p:spPr>
          <a:xfrm>
            <a:off x="518881" y="2337885"/>
            <a:ext cx="7886700" cy="3748589"/>
          </a:xfrm>
        </p:spPr>
        <p:txBody>
          <a:bodyPr>
            <a:noAutofit/>
          </a:bodyPr>
          <a:lstStyle/>
          <a:p>
            <a:pPr marL="0" indent="0" algn="ctr">
              <a:buNone/>
            </a:pPr>
            <a:r>
              <a:rPr lang="es-ES" sz="2800" dirty="0" smtClean="0"/>
              <a:t>“Porque no tenemos un sumo sacerdote que no pueda compadecerse de nuestras debilidades, sino uno que fue tentado en todo según nuestra semejanza, pero sin pecado.</a:t>
            </a:r>
          </a:p>
          <a:p>
            <a:pPr marL="0" indent="0" algn="ctr">
              <a:buNone/>
            </a:pPr>
            <a:r>
              <a:rPr lang="es-ES" sz="2800" dirty="0" smtClean="0"/>
              <a:t>Acerquémonos, pues, confiadamente al trono de la gracia, para alcanzar misericordia y hallar gracia para el oportuno socorro”.</a:t>
            </a:r>
            <a:endParaRPr lang="es-ES" sz="1200" dirty="0" smtClean="0"/>
          </a:p>
          <a:p>
            <a:pPr marL="0" indent="0">
              <a:buNone/>
            </a:pPr>
            <a:endParaRPr lang="en-US" sz="2800" dirty="0"/>
          </a:p>
          <a:p>
            <a:endParaRPr lang="en-US" sz="2800" dirty="0"/>
          </a:p>
        </p:txBody>
      </p:sp>
    </p:spTree>
    <p:extLst>
      <p:ext uri="{BB962C8B-B14F-4D97-AF65-F5344CB8AC3E}">
        <p14:creationId xmlns:p14="http://schemas.microsoft.com/office/powerpoint/2010/main" val="1892485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90294" y="1183763"/>
            <a:ext cx="7886700" cy="1325563"/>
          </a:xfrm>
        </p:spPr>
        <p:txBody>
          <a:bodyPr/>
          <a:lstStyle/>
          <a:p>
            <a:r>
              <a:rPr lang="en-US" sz="3600" b="1" dirty="0" smtClean="0">
                <a:solidFill>
                  <a:srgbClr val="002060"/>
                </a:solidFill>
              </a:rPr>
              <a:t>1 JUAN 2:1</a:t>
            </a:r>
            <a:r>
              <a:rPr lang="en-US" sz="3600" dirty="0">
                <a:solidFill>
                  <a:srgbClr val="002060"/>
                </a:solidFill>
              </a:rPr>
              <a:t/>
            </a:r>
            <a:br>
              <a:rPr lang="en-US" sz="3600" dirty="0">
                <a:solidFill>
                  <a:srgbClr val="002060"/>
                </a:solidFill>
              </a:rPr>
            </a:br>
            <a:endParaRPr lang="en-US" dirty="0">
              <a:solidFill>
                <a:srgbClr val="002060"/>
              </a:solidFill>
            </a:endParaRPr>
          </a:p>
        </p:txBody>
      </p:sp>
      <p:sp>
        <p:nvSpPr>
          <p:cNvPr id="3" name="Content Placeholder 2"/>
          <p:cNvSpPr>
            <a:spLocks noGrp="1"/>
          </p:cNvSpPr>
          <p:nvPr>
            <p:ph idx="1"/>
          </p:nvPr>
        </p:nvSpPr>
        <p:spPr>
          <a:xfrm>
            <a:off x="504594" y="2837949"/>
            <a:ext cx="7886700" cy="3214726"/>
          </a:xfrm>
        </p:spPr>
        <p:txBody>
          <a:bodyPr>
            <a:noAutofit/>
          </a:bodyPr>
          <a:lstStyle/>
          <a:p>
            <a:pPr marL="0" indent="0" algn="ctr">
              <a:buNone/>
            </a:pPr>
            <a:r>
              <a:rPr lang="es-ES" sz="2800" dirty="0" smtClean="0"/>
              <a:t>“Hijitos míos, estas cosas os escribo</a:t>
            </a:r>
            <a:br>
              <a:rPr lang="es-ES" sz="2800" dirty="0" smtClean="0"/>
            </a:br>
            <a:r>
              <a:rPr lang="es-ES" sz="2800" dirty="0" smtClean="0"/>
              <a:t>para que no pequéis; </a:t>
            </a:r>
          </a:p>
          <a:p>
            <a:pPr marL="0" indent="0" algn="ctr">
              <a:buNone/>
            </a:pPr>
            <a:r>
              <a:rPr lang="es-ES" sz="2800" dirty="0" smtClean="0"/>
              <a:t>Y si alguno hubiere pecado,</a:t>
            </a:r>
            <a:br>
              <a:rPr lang="es-ES" sz="2800" dirty="0" smtClean="0"/>
            </a:br>
            <a:r>
              <a:rPr lang="es-ES" sz="2800" dirty="0" smtClean="0"/>
              <a:t>abogado tenemos para con el Padre,</a:t>
            </a:r>
            <a:br>
              <a:rPr lang="es-ES" sz="2800" dirty="0" smtClean="0"/>
            </a:br>
            <a:r>
              <a:rPr lang="es-ES" sz="2800" dirty="0" smtClean="0"/>
              <a:t>a Jesucristo el justo”.</a:t>
            </a:r>
          </a:p>
          <a:p>
            <a:endParaRPr lang="en-US" sz="2800" dirty="0"/>
          </a:p>
        </p:txBody>
      </p:sp>
    </p:spTree>
    <p:extLst>
      <p:ext uri="{BB962C8B-B14F-4D97-AF65-F5344CB8AC3E}">
        <p14:creationId xmlns:p14="http://schemas.microsoft.com/office/powerpoint/2010/main" val="884565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773963" y="2462153"/>
            <a:ext cx="7288714" cy="4395847"/>
          </a:xfrm>
        </p:spPr>
        <p:txBody>
          <a:bodyPr>
            <a:normAutofit/>
          </a:bodyPr>
          <a:lstStyle/>
          <a:p>
            <a:pPr marL="0" lvl="0" indent="0" algn="ctr">
              <a:buNone/>
            </a:pPr>
            <a:r>
              <a:rPr lang="es-ES" sz="2800" dirty="0" smtClean="0"/>
              <a:t>“Si Dios es por nosotros, ¿quién contra nosotros? El que no escatimó ni a su propio Hijo, sino que lo entregó por todos nosotros, ¿cómo no nos dará también con él todas las cosas?...Por lo cual estoy seguro de que ni la muerte, ni la vida, ni ángeles, ni principados, ni potestades, ni lo presente, ni lo por venir, ni lo alto, ni lo profundo, ni ninguna otra cosa creada nos podrá separar del amor de Dios, que es en Cristo Jesús Señor nuestro”. </a:t>
            </a:r>
            <a:endParaRPr lang="es-ES" sz="2800" dirty="0"/>
          </a:p>
        </p:txBody>
      </p:sp>
      <p:sp>
        <p:nvSpPr>
          <p:cNvPr id="5" name="TextBox 4"/>
          <p:cNvSpPr txBox="1"/>
          <p:nvPr/>
        </p:nvSpPr>
        <p:spPr>
          <a:xfrm>
            <a:off x="596605" y="1250331"/>
            <a:ext cx="5614987" cy="923330"/>
          </a:xfrm>
          <a:prstGeom prst="rect">
            <a:avLst/>
          </a:prstGeom>
          <a:noFill/>
        </p:spPr>
        <p:txBody>
          <a:bodyPr wrap="square" rtlCol="0">
            <a:spAutoFit/>
          </a:bodyPr>
          <a:lstStyle/>
          <a:p>
            <a:pPr lvl="0"/>
            <a:r>
              <a:rPr lang="en-US" sz="3600" b="1" dirty="0" smtClean="0">
                <a:solidFill>
                  <a:srgbClr val="002060"/>
                </a:solidFill>
                <a:latin typeface="+mj-lt"/>
              </a:rPr>
              <a:t>ROMANOS</a:t>
            </a:r>
            <a:r>
              <a:rPr lang="en-US" sz="3600" dirty="0" smtClean="0">
                <a:solidFill>
                  <a:srgbClr val="002060"/>
                </a:solidFill>
                <a:latin typeface="+mj-lt"/>
              </a:rPr>
              <a:t> </a:t>
            </a:r>
            <a:r>
              <a:rPr lang="en-US" sz="3600" b="1" dirty="0" smtClean="0">
                <a:solidFill>
                  <a:srgbClr val="002060"/>
                </a:solidFill>
                <a:latin typeface="+mj-lt"/>
              </a:rPr>
              <a:t>8:31-39</a:t>
            </a:r>
            <a:endParaRPr lang="en-US" sz="3600" b="1" dirty="0">
              <a:solidFill>
                <a:srgbClr val="002060"/>
              </a:solidFill>
              <a:latin typeface="+mj-lt"/>
            </a:endParaRPr>
          </a:p>
          <a:p>
            <a:endParaRPr lang="en-US" dirty="0">
              <a:solidFill>
                <a:srgbClr val="002060"/>
              </a:solidFill>
            </a:endParaRPr>
          </a:p>
        </p:txBody>
      </p:sp>
    </p:spTree>
    <p:extLst>
      <p:ext uri="{BB962C8B-B14F-4D97-AF65-F5344CB8AC3E}">
        <p14:creationId xmlns:p14="http://schemas.microsoft.com/office/powerpoint/2010/main" val="882560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6" cy="6858000"/>
          </a:xfrm>
          <a:prstGeom prst="rect">
            <a:avLst/>
          </a:prstGeom>
        </p:spPr>
      </p:pic>
      <p:sp>
        <p:nvSpPr>
          <p:cNvPr id="3" name="Content Placeholder 2"/>
          <p:cNvSpPr>
            <a:spLocks noGrp="1"/>
          </p:cNvSpPr>
          <p:nvPr>
            <p:ph idx="1"/>
          </p:nvPr>
        </p:nvSpPr>
        <p:spPr>
          <a:xfrm>
            <a:off x="628650" y="2341562"/>
            <a:ext cx="7400227" cy="4351338"/>
          </a:xfrm>
        </p:spPr>
        <p:txBody>
          <a:bodyPr>
            <a:noAutofit/>
          </a:bodyPr>
          <a:lstStyle/>
          <a:p>
            <a:pPr marL="0" indent="0" algn="ctr">
              <a:lnSpc>
                <a:spcPct val="100000"/>
              </a:lnSpc>
              <a:buNone/>
            </a:pPr>
            <a:r>
              <a:rPr lang="es-ES" sz="2800" dirty="0" smtClean="0"/>
              <a:t>“Examíname, oh Dios,</a:t>
            </a:r>
            <a:br>
              <a:rPr lang="es-ES" sz="2800" dirty="0" smtClean="0"/>
            </a:br>
            <a:r>
              <a:rPr lang="es-ES" sz="2800" dirty="0" smtClean="0"/>
              <a:t>y conoce mi corazón;</a:t>
            </a:r>
          </a:p>
          <a:p>
            <a:pPr marL="0" indent="0" algn="ctr">
              <a:lnSpc>
                <a:spcPct val="100000"/>
              </a:lnSpc>
              <a:buNone/>
            </a:pPr>
            <a:r>
              <a:rPr lang="es-ES" sz="2800" dirty="0" smtClean="0"/>
              <a:t>Pruébame y conoce mis pensamientos…</a:t>
            </a:r>
          </a:p>
          <a:p>
            <a:pPr marL="0" indent="0" algn="ctr">
              <a:lnSpc>
                <a:spcPct val="100000"/>
              </a:lnSpc>
              <a:buNone/>
            </a:pPr>
            <a:r>
              <a:rPr lang="es-ES" sz="2800" dirty="0" smtClean="0"/>
              <a:t>Y ve si hay en mí camino de perversidad,</a:t>
            </a:r>
            <a:br>
              <a:rPr lang="es-ES" sz="2800" dirty="0" smtClean="0"/>
            </a:br>
            <a:r>
              <a:rPr lang="es-ES" sz="2800" dirty="0" smtClean="0"/>
              <a:t>y guíame en el camino eterno.”</a:t>
            </a:r>
            <a:r>
              <a:rPr lang="es-ES" sz="2400" dirty="0" smtClean="0">
                <a:solidFill>
                  <a:srgbClr val="002060"/>
                </a:solidFill>
              </a:rPr>
              <a:t> </a:t>
            </a:r>
            <a:endParaRPr lang="es-ES" sz="2400" dirty="0">
              <a:solidFill>
                <a:srgbClr val="002060"/>
              </a:solidFill>
            </a:endParaRPr>
          </a:p>
        </p:txBody>
      </p:sp>
      <p:sp>
        <p:nvSpPr>
          <p:cNvPr id="5" name="TextBox 4"/>
          <p:cNvSpPr txBox="1"/>
          <p:nvPr/>
        </p:nvSpPr>
        <p:spPr>
          <a:xfrm>
            <a:off x="507206" y="1250332"/>
            <a:ext cx="8129587" cy="646331"/>
          </a:xfrm>
          <a:prstGeom prst="rect">
            <a:avLst/>
          </a:prstGeom>
          <a:noFill/>
        </p:spPr>
        <p:txBody>
          <a:bodyPr wrap="square" rtlCol="0">
            <a:spAutoFit/>
          </a:bodyPr>
          <a:lstStyle/>
          <a:p>
            <a:r>
              <a:rPr lang="en-US" sz="3600" b="1" dirty="0" smtClean="0">
                <a:solidFill>
                  <a:schemeClr val="bg1"/>
                </a:solidFill>
                <a:latin typeface="+mj-lt"/>
              </a:rPr>
              <a:t>SALMO </a:t>
            </a:r>
            <a:r>
              <a:rPr lang="en-US" sz="3600" b="1" dirty="0">
                <a:solidFill>
                  <a:schemeClr val="bg1"/>
                </a:solidFill>
                <a:latin typeface="+mj-lt"/>
              </a:rPr>
              <a:t>139:23, 24</a:t>
            </a:r>
          </a:p>
        </p:txBody>
      </p:sp>
    </p:spTree>
    <p:extLst>
      <p:ext uri="{BB962C8B-B14F-4D97-AF65-F5344CB8AC3E}">
        <p14:creationId xmlns:p14="http://schemas.microsoft.com/office/powerpoint/2010/main" val="2045377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6" cy="6858000"/>
          </a:xfrm>
          <a:prstGeom prst="rect">
            <a:avLst/>
          </a:prstGeom>
        </p:spPr>
      </p:pic>
      <p:sp>
        <p:nvSpPr>
          <p:cNvPr id="3" name="Content Placeholder 2"/>
          <p:cNvSpPr>
            <a:spLocks noGrp="1"/>
          </p:cNvSpPr>
          <p:nvPr>
            <p:ph idx="1"/>
          </p:nvPr>
        </p:nvSpPr>
        <p:spPr>
          <a:xfrm>
            <a:off x="1009651" y="2055815"/>
            <a:ext cx="6700837" cy="4268107"/>
          </a:xfrm>
        </p:spPr>
        <p:txBody>
          <a:bodyPr>
            <a:noAutofit/>
          </a:bodyPr>
          <a:lstStyle/>
          <a:p>
            <a:pPr marL="0" indent="0" algn="ctr">
              <a:lnSpc>
                <a:spcPct val="100000"/>
              </a:lnSpc>
              <a:buNone/>
            </a:pPr>
            <a:r>
              <a:rPr lang="es-ES" sz="2400" i="1" dirty="0" smtClean="0">
                <a:solidFill>
                  <a:srgbClr val="002060"/>
                </a:solidFill>
              </a:rPr>
              <a:t>Y cuando el Espíritu de Verdad te convenza de pecado, </a:t>
            </a:r>
            <a:r>
              <a:rPr lang="es-ES" sz="2400" b="1" i="1" dirty="0" smtClean="0">
                <a:solidFill>
                  <a:srgbClr val="002060"/>
                </a:solidFill>
              </a:rPr>
              <a:t>no te desanimes; </a:t>
            </a:r>
            <a:r>
              <a:rPr lang="es-ES" sz="2400" i="1" dirty="0" smtClean="0">
                <a:solidFill>
                  <a:srgbClr val="002060"/>
                </a:solidFill>
              </a:rPr>
              <a:t>más bien </a:t>
            </a:r>
            <a:r>
              <a:rPr lang="es-ES" sz="2400" b="1" i="1" dirty="0" smtClean="0">
                <a:solidFill>
                  <a:srgbClr val="002060"/>
                </a:solidFill>
              </a:rPr>
              <a:t>corre a los brazos de Jesús </a:t>
            </a:r>
            <a:r>
              <a:rPr lang="es-ES" sz="2400" i="1" dirty="0" smtClean="0">
                <a:solidFill>
                  <a:srgbClr val="002060"/>
                </a:solidFill>
              </a:rPr>
              <a:t>quien nos promete que:</a:t>
            </a:r>
          </a:p>
          <a:p>
            <a:pPr marL="0" indent="0" algn="ctr">
              <a:lnSpc>
                <a:spcPct val="100000"/>
              </a:lnSpc>
              <a:buNone/>
            </a:pPr>
            <a:endParaRPr lang="es-ES" sz="2800" i="1" dirty="0" smtClean="0">
              <a:solidFill>
                <a:srgbClr val="002060"/>
              </a:solidFill>
            </a:endParaRPr>
          </a:p>
          <a:p>
            <a:pPr marL="0" indent="0" algn="ctr">
              <a:lnSpc>
                <a:spcPct val="100000"/>
              </a:lnSpc>
              <a:buNone/>
            </a:pPr>
            <a:r>
              <a:rPr lang="es-ES" sz="2800" dirty="0" smtClean="0">
                <a:solidFill>
                  <a:srgbClr val="002060"/>
                </a:solidFill>
              </a:rPr>
              <a:t>“Si confesamos nuestros pecados,</a:t>
            </a:r>
          </a:p>
          <a:p>
            <a:pPr marL="0" indent="0" algn="ctr">
              <a:lnSpc>
                <a:spcPct val="100000"/>
              </a:lnSpc>
              <a:buNone/>
            </a:pPr>
            <a:r>
              <a:rPr lang="es-ES" sz="2800" dirty="0" smtClean="0">
                <a:solidFill>
                  <a:srgbClr val="002060"/>
                </a:solidFill>
              </a:rPr>
              <a:t>Él es fiel y justo para perdonar nuestros pecados, y limpiarnos de toda maldad”. </a:t>
            </a:r>
            <a:r>
              <a:rPr lang="en-US" sz="2400" dirty="0">
                <a:solidFill>
                  <a:srgbClr val="002060"/>
                </a:solidFill>
              </a:rPr>
              <a:t> </a:t>
            </a:r>
          </a:p>
        </p:txBody>
      </p:sp>
      <p:sp>
        <p:nvSpPr>
          <p:cNvPr id="5" name="TextBox 4"/>
          <p:cNvSpPr txBox="1"/>
          <p:nvPr/>
        </p:nvSpPr>
        <p:spPr>
          <a:xfrm>
            <a:off x="628650" y="1261550"/>
            <a:ext cx="7886700" cy="646331"/>
          </a:xfrm>
          <a:prstGeom prst="rect">
            <a:avLst/>
          </a:prstGeom>
          <a:noFill/>
        </p:spPr>
        <p:txBody>
          <a:bodyPr wrap="square" rtlCol="0">
            <a:spAutoFit/>
          </a:bodyPr>
          <a:lstStyle/>
          <a:p>
            <a:r>
              <a:rPr lang="en-US" sz="3600" b="1" dirty="0" smtClean="0">
                <a:solidFill>
                  <a:schemeClr val="bg1"/>
                </a:solidFill>
                <a:latin typeface="+mj-lt"/>
              </a:rPr>
              <a:t>1 JUAN1:9</a:t>
            </a:r>
            <a:endParaRPr lang="en-US" sz="3600" b="1" dirty="0">
              <a:solidFill>
                <a:schemeClr val="bg1"/>
              </a:solidFill>
              <a:latin typeface="+mj-lt"/>
            </a:endParaRPr>
          </a:p>
        </p:txBody>
      </p:sp>
    </p:spTree>
    <p:extLst>
      <p:ext uri="{BB962C8B-B14F-4D97-AF65-F5344CB8AC3E}">
        <p14:creationId xmlns:p14="http://schemas.microsoft.com/office/powerpoint/2010/main" val="557452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3029956"/>
            <a:ext cx="7886700" cy="3156532"/>
          </a:xfrm>
        </p:spPr>
        <p:txBody>
          <a:bodyPr>
            <a:normAutofit/>
          </a:bodyPr>
          <a:lstStyle/>
          <a:p>
            <a:pPr marL="0" indent="0" algn="ctr">
              <a:lnSpc>
                <a:spcPct val="100000"/>
              </a:lnSpc>
              <a:buNone/>
            </a:pPr>
            <a:r>
              <a:rPr lang="es-ES" sz="2800" dirty="0" smtClean="0">
                <a:solidFill>
                  <a:srgbClr val="002060"/>
                </a:solidFill>
              </a:rPr>
              <a:t>LA GRAN DIFERENCIA ENTRE EL CARÁCTER DE CRISTO Y EL CARÁCTER DE SATANÁS ES EL</a:t>
            </a:r>
          </a:p>
          <a:p>
            <a:pPr marL="0" indent="0" algn="ctr">
              <a:lnSpc>
                <a:spcPct val="100000"/>
              </a:lnSpc>
              <a:buNone/>
            </a:pPr>
            <a:r>
              <a:rPr lang="es-ES" sz="3600" b="1" dirty="0" smtClean="0">
                <a:solidFill>
                  <a:srgbClr val="002060"/>
                </a:solidFill>
                <a:latin typeface="Bookman Old Style" charset="0"/>
                <a:ea typeface="Bookman Old Style" charset="0"/>
                <a:cs typeface="Bookman Old Style" charset="0"/>
              </a:rPr>
              <a:t>YO:</a:t>
            </a:r>
            <a:r>
              <a:rPr lang="es-ES" sz="2800" b="1" dirty="0" smtClean="0">
                <a:solidFill>
                  <a:srgbClr val="FF0000"/>
                </a:solidFill>
                <a:latin typeface="Bookman Old Style" charset="0"/>
                <a:ea typeface="Bookman Old Style" charset="0"/>
                <a:cs typeface="Bookman Old Style" charset="0"/>
              </a:rPr>
              <a:t> </a:t>
            </a:r>
          </a:p>
          <a:p>
            <a:pPr marL="0" indent="0" algn="ctr">
              <a:lnSpc>
                <a:spcPct val="100000"/>
              </a:lnSpc>
              <a:buNone/>
            </a:pPr>
            <a:r>
              <a:rPr lang="es-ES" sz="2800" b="1" dirty="0" smtClean="0">
                <a:solidFill>
                  <a:srgbClr val="002060"/>
                </a:solidFill>
              </a:rPr>
              <a:t>SATANÁS </a:t>
            </a:r>
            <a:r>
              <a:rPr lang="es-ES" sz="2800" dirty="0" smtClean="0">
                <a:solidFill>
                  <a:srgbClr val="002060"/>
                </a:solidFill>
              </a:rPr>
              <a:t>ES REALMENTE </a:t>
            </a:r>
            <a:r>
              <a:rPr lang="es-ES" sz="2800" b="1" dirty="0" smtClean="0">
                <a:solidFill>
                  <a:srgbClr val="002060"/>
                </a:solidFill>
              </a:rPr>
              <a:t>EGOÍSTA, </a:t>
            </a:r>
          </a:p>
          <a:p>
            <a:pPr marL="0" indent="0" algn="ctr">
              <a:lnSpc>
                <a:spcPct val="100000"/>
              </a:lnSpc>
              <a:buNone/>
            </a:pPr>
            <a:r>
              <a:rPr lang="es-ES" sz="2800" dirty="0" smtClean="0">
                <a:solidFill>
                  <a:srgbClr val="002060"/>
                </a:solidFill>
              </a:rPr>
              <a:t>MIENTRAS QUE </a:t>
            </a:r>
            <a:r>
              <a:rPr lang="es-ES" sz="2800" b="1" dirty="0" smtClean="0">
                <a:solidFill>
                  <a:srgbClr val="002060"/>
                </a:solidFill>
              </a:rPr>
              <a:t>CRISTO </a:t>
            </a:r>
            <a:r>
              <a:rPr lang="es-ES" sz="2800" dirty="0" smtClean="0">
                <a:solidFill>
                  <a:srgbClr val="002060"/>
                </a:solidFill>
              </a:rPr>
              <a:t>ES TOTALMENTE</a:t>
            </a:r>
            <a:r>
              <a:rPr lang="es-ES" sz="2800" b="1" dirty="0" smtClean="0">
                <a:solidFill>
                  <a:srgbClr val="002060"/>
                </a:solidFill>
              </a:rPr>
              <a:t> ABNEGADO. </a:t>
            </a:r>
            <a:endParaRPr lang="es-ES" sz="2800" b="1" dirty="0">
              <a:solidFill>
                <a:srgbClr val="002060"/>
              </a:solidFill>
            </a:endParaRPr>
          </a:p>
        </p:txBody>
      </p:sp>
    </p:spTree>
    <p:extLst>
      <p:ext uri="{BB962C8B-B14F-4D97-AF65-F5344CB8AC3E}">
        <p14:creationId xmlns:p14="http://schemas.microsoft.com/office/powerpoint/2010/main" val="1408474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6" cy="6858000"/>
          </a:xfrm>
          <a:prstGeom prst="rect">
            <a:avLst/>
          </a:prstGeom>
        </p:spPr>
      </p:pic>
      <p:sp>
        <p:nvSpPr>
          <p:cNvPr id="3" name="Content Placeholder 2"/>
          <p:cNvSpPr>
            <a:spLocks noGrp="1"/>
          </p:cNvSpPr>
          <p:nvPr>
            <p:ph idx="1"/>
          </p:nvPr>
        </p:nvSpPr>
        <p:spPr>
          <a:xfrm>
            <a:off x="628650" y="2539304"/>
            <a:ext cx="7886700" cy="2679470"/>
          </a:xfrm>
        </p:spPr>
        <p:txBody>
          <a:bodyPr>
            <a:normAutofit/>
          </a:bodyPr>
          <a:lstStyle/>
          <a:p>
            <a:pPr marL="0" indent="0" algn="ctr">
              <a:lnSpc>
                <a:spcPct val="100000"/>
              </a:lnSpc>
              <a:buNone/>
            </a:pPr>
            <a:r>
              <a:rPr lang="es-ES" sz="2800" dirty="0" smtClean="0"/>
              <a:t>“...nosotros todos, mirando a cara descubierta como en un espejo la gloria del Señor, somos transformados de gloria en gloria en la misma imagen, como por el Espíritu del Señor”.</a:t>
            </a:r>
            <a:endParaRPr lang="es-ES" sz="2400" dirty="0"/>
          </a:p>
        </p:txBody>
      </p:sp>
      <p:sp>
        <p:nvSpPr>
          <p:cNvPr id="5" name="TextBox 4"/>
          <p:cNvSpPr txBox="1"/>
          <p:nvPr/>
        </p:nvSpPr>
        <p:spPr>
          <a:xfrm>
            <a:off x="457201" y="1225333"/>
            <a:ext cx="7015162" cy="646331"/>
          </a:xfrm>
          <a:prstGeom prst="rect">
            <a:avLst/>
          </a:prstGeom>
          <a:noFill/>
        </p:spPr>
        <p:txBody>
          <a:bodyPr wrap="square" rtlCol="0">
            <a:spAutoFit/>
          </a:bodyPr>
          <a:lstStyle/>
          <a:p>
            <a:r>
              <a:rPr lang="en-US" sz="3600" dirty="0" smtClean="0">
                <a:solidFill>
                  <a:schemeClr val="bg1"/>
                </a:solidFill>
                <a:latin typeface="+mj-lt"/>
              </a:rPr>
              <a:t>2 CORINTIOS 3:18</a:t>
            </a:r>
            <a:endParaRPr lang="en-US" sz="3600" dirty="0">
              <a:solidFill>
                <a:schemeClr val="bg1"/>
              </a:solidFill>
              <a:latin typeface="+mj-lt"/>
            </a:endParaRPr>
          </a:p>
        </p:txBody>
      </p:sp>
    </p:spTree>
    <p:extLst>
      <p:ext uri="{BB962C8B-B14F-4D97-AF65-F5344CB8AC3E}">
        <p14:creationId xmlns:p14="http://schemas.microsoft.com/office/powerpoint/2010/main" val="1789709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06348" y="2873840"/>
            <a:ext cx="7886700" cy="2590260"/>
          </a:xfrm>
        </p:spPr>
        <p:txBody>
          <a:bodyPr>
            <a:normAutofit lnSpcReduction="10000"/>
          </a:bodyPr>
          <a:lstStyle/>
          <a:p>
            <a:pPr marL="0" indent="0" algn="ctr">
              <a:lnSpc>
                <a:spcPct val="100000"/>
              </a:lnSpc>
              <a:buNone/>
            </a:pPr>
            <a:r>
              <a:rPr lang="es-ES" sz="3200" dirty="0" smtClean="0"/>
              <a:t>“La restauración y el levantamiento de la humanidad empiezan en el hogar…  </a:t>
            </a:r>
          </a:p>
          <a:p>
            <a:pPr marL="0" indent="0" algn="ctr">
              <a:lnSpc>
                <a:spcPct val="100000"/>
              </a:lnSpc>
              <a:buNone/>
            </a:pPr>
            <a:r>
              <a:rPr lang="es-ES" sz="3200" dirty="0" smtClean="0"/>
              <a:t>Del corazón ‘mana la vida’”.</a:t>
            </a:r>
          </a:p>
          <a:p>
            <a:pPr marL="0" indent="0" algn="ctr">
              <a:lnSpc>
                <a:spcPct val="100000"/>
              </a:lnSpc>
              <a:buNone/>
            </a:pPr>
            <a:r>
              <a:rPr lang="es-ES" sz="2800" dirty="0" smtClean="0"/>
              <a:t>(Proverbios 4:23) </a:t>
            </a:r>
          </a:p>
          <a:p>
            <a:pPr marL="0" indent="0" algn="ctr">
              <a:lnSpc>
                <a:spcPct val="100000"/>
              </a:lnSpc>
              <a:buNone/>
            </a:pPr>
            <a:r>
              <a:rPr lang="es-ES" sz="2400" i="1" dirty="0" smtClean="0"/>
              <a:t>El ministerio de curación</a:t>
            </a:r>
            <a:r>
              <a:rPr lang="es-ES" sz="2400" dirty="0" smtClean="0"/>
              <a:t>, p. 269</a:t>
            </a:r>
          </a:p>
          <a:p>
            <a:pPr marL="0" indent="0" algn="ctr">
              <a:lnSpc>
                <a:spcPct val="100000"/>
              </a:lnSpc>
              <a:buNone/>
            </a:pPr>
            <a:endParaRPr lang="en-US" sz="2800" dirty="0" smtClean="0"/>
          </a:p>
        </p:txBody>
      </p:sp>
    </p:spTree>
    <p:extLst>
      <p:ext uri="{BB962C8B-B14F-4D97-AF65-F5344CB8AC3E}">
        <p14:creationId xmlns:p14="http://schemas.microsoft.com/office/powerpoint/2010/main" val="1364039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539441" y="2762321"/>
            <a:ext cx="8046999" cy="3370848"/>
          </a:xfrm>
        </p:spPr>
        <p:txBody>
          <a:bodyPr>
            <a:normAutofit/>
          </a:bodyPr>
          <a:lstStyle/>
          <a:p>
            <a:pPr marL="0" indent="0" algn="ctr">
              <a:buNone/>
            </a:pPr>
            <a:r>
              <a:rPr lang="es-ES" sz="3200" dirty="0" smtClean="0"/>
              <a:t>Dios quería que la relación matrimonial reflejara la </a:t>
            </a:r>
            <a:r>
              <a:rPr lang="es-ES" sz="3200" b="1" dirty="0" smtClean="0"/>
              <a:t>abnegada simbiosis</a:t>
            </a:r>
          </a:p>
          <a:p>
            <a:pPr marL="0" indent="0" algn="ctr">
              <a:buNone/>
            </a:pPr>
            <a:r>
              <a:rPr lang="es-ES" sz="3200" dirty="0" smtClean="0"/>
              <a:t>De la divinidad, una reciprocidad de</a:t>
            </a:r>
          </a:p>
          <a:p>
            <a:pPr marL="0" indent="0" algn="ctr">
              <a:buNone/>
            </a:pPr>
            <a:r>
              <a:rPr lang="es-ES" sz="3200" b="1" dirty="0" smtClean="0"/>
              <a:t>afecto mutuo </a:t>
            </a:r>
            <a:r>
              <a:rPr lang="es-ES" sz="3200" dirty="0" smtClean="0"/>
              <a:t>y </a:t>
            </a:r>
          </a:p>
          <a:p>
            <a:pPr marL="0" indent="0" algn="ctr">
              <a:buNone/>
            </a:pPr>
            <a:r>
              <a:rPr lang="es-ES" sz="3200" b="1" dirty="0" smtClean="0"/>
              <a:t>sacrificio propio.</a:t>
            </a:r>
            <a:r>
              <a:rPr lang="es-ES" sz="3200" dirty="0" smtClean="0">
                <a:effectLst/>
              </a:rPr>
              <a:t> </a:t>
            </a:r>
            <a:endParaRPr lang="es-ES" sz="3200" dirty="0"/>
          </a:p>
        </p:txBody>
      </p:sp>
      <p:sp>
        <p:nvSpPr>
          <p:cNvPr id="2" name="TextBox 1"/>
          <p:cNvSpPr txBox="1"/>
          <p:nvPr/>
        </p:nvSpPr>
        <p:spPr>
          <a:xfrm>
            <a:off x="387041" y="1265487"/>
            <a:ext cx="5414962" cy="646331"/>
          </a:xfrm>
          <a:prstGeom prst="rect">
            <a:avLst/>
          </a:prstGeom>
          <a:noFill/>
        </p:spPr>
        <p:txBody>
          <a:bodyPr wrap="square" rtlCol="0">
            <a:spAutoFit/>
          </a:bodyPr>
          <a:lstStyle/>
          <a:p>
            <a:r>
              <a:rPr lang="en-US" sz="3600" b="1" dirty="0" smtClean="0">
                <a:solidFill>
                  <a:srgbClr val="002060"/>
                </a:solidFill>
                <a:latin typeface="+mj-lt"/>
              </a:rPr>
              <a:t>EL PACTO DEL MATRIMONIO:</a:t>
            </a:r>
            <a:endParaRPr lang="en-US" sz="3600" b="1" dirty="0">
              <a:solidFill>
                <a:srgbClr val="002060"/>
              </a:solidFill>
              <a:latin typeface="+mj-lt"/>
            </a:endParaRPr>
          </a:p>
        </p:txBody>
      </p:sp>
    </p:spTree>
    <p:extLst>
      <p:ext uri="{BB962C8B-B14F-4D97-AF65-F5344CB8AC3E}">
        <p14:creationId xmlns:p14="http://schemas.microsoft.com/office/powerpoint/2010/main" val="1335754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526198" y="2624677"/>
            <a:ext cx="8091603" cy="3233198"/>
          </a:xfrm>
        </p:spPr>
        <p:txBody>
          <a:bodyPr>
            <a:noAutofit/>
          </a:bodyPr>
          <a:lstStyle/>
          <a:p>
            <a:pPr marL="0" indent="0" algn="ctr">
              <a:lnSpc>
                <a:spcPct val="100000"/>
              </a:lnSpc>
              <a:buNone/>
            </a:pPr>
            <a:r>
              <a:rPr lang="es-ES" sz="3200" dirty="0" smtClean="0"/>
              <a:t>“Nada hagáis por contienda o por vanagloria; antes bien con humildad, estimando cada uno a los demás como superiores a él mismo”.</a:t>
            </a:r>
          </a:p>
          <a:p>
            <a:pPr marL="0" indent="0" algn="ctr">
              <a:lnSpc>
                <a:spcPct val="100000"/>
              </a:lnSpc>
              <a:buNone/>
            </a:pPr>
            <a:r>
              <a:rPr lang="es-ES" sz="2800" dirty="0" smtClean="0"/>
              <a:t>Filipenses 2:3</a:t>
            </a:r>
          </a:p>
        </p:txBody>
      </p:sp>
    </p:spTree>
    <p:extLst>
      <p:ext uri="{BB962C8B-B14F-4D97-AF65-F5344CB8AC3E}">
        <p14:creationId xmlns:p14="http://schemas.microsoft.com/office/powerpoint/2010/main" val="1794160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38150" y="916782"/>
            <a:ext cx="7886700" cy="1325563"/>
          </a:xfrm>
        </p:spPr>
        <p:txBody>
          <a:bodyPr>
            <a:normAutofit/>
          </a:bodyPr>
          <a:lstStyle/>
          <a:p>
            <a:r>
              <a:rPr lang="en-US" sz="3600" b="1" dirty="0" smtClean="0">
                <a:latin typeface="+mn-lt"/>
              </a:rPr>
              <a:t>end</a:t>
            </a:r>
            <a:r>
              <a:rPr lang="en-US" sz="3600" b="1" dirty="0" smtClean="0">
                <a:solidFill>
                  <a:srgbClr val="C00000"/>
                </a:solidFill>
                <a:latin typeface="+mn-lt"/>
              </a:rPr>
              <a:t>it</a:t>
            </a:r>
            <a:r>
              <a:rPr lang="en-US" sz="3600" b="1" dirty="0" smtClean="0">
                <a:latin typeface="+mn-lt"/>
              </a:rPr>
              <a:t>now</a:t>
            </a:r>
            <a:r>
              <a:rPr lang="en-US" sz="3600" dirty="0" smtClean="0">
                <a:latin typeface="+mn-lt"/>
              </a:rPr>
              <a:t>®</a:t>
            </a:r>
            <a:endParaRPr lang="en-US" sz="3600" dirty="0">
              <a:latin typeface="+mn-lt"/>
            </a:endParaRPr>
          </a:p>
        </p:txBody>
      </p:sp>
      <p:sp>
        <p:nvSpPr>
          <p:cNvPr id="3" name="Content Placeholder 2"/>
          <p:cNvSpPr>
            <a:spLocks noGrp="1"/>
          </p:cNvSpPr>
          <p:nvPr>
            <p:ph idx="1"/>
          </p:nvPr>
        </p:nvSpPr>
        <p:spPr>
          <a:xfrm>
            <a:off x="628650" y="2332833"/>
            <a:ext cx="7890881" cy="4286249"/>
          </a:xfrm>
        </p:spPr>
        <p:txBody>
          <a:bodyPr>
            <a:normAutofit fontScale="92500"/>
          </a:bodyPr>
          <a:lstStyle/>
          <a:p>
            <a:pPr marL="0" indent="0" algn="ctr">
              <a:lnSpc>
                <a:spcPct val="100000"/>
              </a:lnSpc>
              <a:buNone/>
            </a:pPr>
            <a:r>
              <a:rPr lang="es-ES" sz="2800" dirty="0" smtClean="0"/>
              <a:t>Aun dentro de nuestro propio movimiento adventista del séptimo día, encontramos evidencia que revela que la </a:t>
            </a:r>
          </a:p>
          <a:p>
            <a:pPr marL="0" indent="0" algn="ctr">
              <a:lnSpc>
                <a:spcPct val="100000"/>
              </a:lnSpc>
              <a:buNone/>
            </a:pPr>
            <a:r>
              <a:rPr lang="es-ES" sz="2800" b="1" dirty="0" smtClean="0"/>
              <a:t>egoísta desconsideración </a:t>
            </a:r>
            <a:r>
              <a:rPr lang="es-ES" sz="2800" dirty="0" smtClean="0"/>
              <a:t>y </a:t>
            </a:r>
            <a:r>
              <a:rPr lang="es-ES" sz="2800" b="1" dirty="0" smtClean="0"/>
              <a:t>abusivo menosprecio</a:t>
            </a:r>
          </a:p>
          <a:p>
            <a:pPr marL="0" indent="0" algn="ctr">
              <a:lnSpc>
                <a:spcPct val="100000"/>
              </a:lnSpc>
              <a:buNone/>
            </a:pPr>
            <a:r>
              <a:rPr lang="es-ES" sz="2800" dirty="0" smtClean="0"/>
              <a:t>Por quienes están más cerca de nosotros prevalecen en sumo grado.</a:t>
            </a:r>
          </a:p>
          <a:p>
            <a:pPr marL="0" indent="0" algn="ctr">
              <a:lnSpc>
                <a:spcPct val="100000"/>
              </a:lnSpc>
              <a:buNone/>
            </a:pPr>
            <a:endParaRPr lang="es-ES" sz="2800" dirty="0" smtClean="0"/>
          </a:p>
          <a:p>
            <a:pPr marL="0" indent="0" algn="ctr">
              <a:lnSpc>
                <a:spcPct val="100000"/>
              </a:lnSpc>
              <a:buNone/>
            </a:pPr>
            <a:r>
              <a:rPr lang="es-ES" sz="2800" b="1" dirty="0" smtClean="0"/>
              <a:t>A través de la gracia perdonadora</a:t>
            </a:r>
            <a:br>
              <a:rPr lang="es-ES" sz="2800" b="1" dirty="0" smtClean="0"/>
            </a:br>
            <a:r>
              <a:rPr lang="es-ES" sz="2800" b="1" dirty="0" smtClean="0"/>
              <a:t>y habilitadora de Dios</a:t>
            </a:r>
          </a:p>
          <a:p>
            <a:pPr marL="0" indent="0" algn="ctr">
              <a:lnSpc>
                <a:spcPct val="100000"/>
              </a:lnSpc>
              <a:buNone/>
            </a:pPr>
            <a:r>
              <a:rPr lang="es-ES" sz="3600" b="1" dirty="0" smtClean="0"/>
              <a:t>debemos </a:t>
            </a:r>
            <a:r>
              <a:rPr lang="es-ES" sz="3600" b="1" dirty="0" smtClean="0">
                <a:solidFill>
                  <a:srgbClr val="C00000"/>
                </a:solidFill>
              </a:rPr>
              <a:t>ponerle fin </a:t>
            </a:r>
            <a:r>
              <a:rPr lang="es-ES" sz="3600" b="1" dirty="0" smtClean="0"/>
              <a:t>ahora. </a:t>
            </a:r>
            <a:endParaRPr lang="es-ES" sz="3600" b="1" dirty="0"/>
          </a:p>
        </p:txBody>
      </p:sp>
    </p:spTree>
    <p:extLst>
      <p:ext uri="{BB962C8B-B14F-4D97-AF65-F5344CB8AC3E}">
        <p14:creationId xmlns:p14="http://schemas.microsoft.com/office/powerpoint/2010/main" val="167792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Truly Loving Relationship</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8" y="0"/>
            <a:ext cx="9110142" cy="6858000"/>
          </a:xfrm>
          <a:prstGeom prst="rect">
            <a:avLst/>
          </a:prstGeom>
        </p:spPr>
      </p:pic>
      <p:sp>
        <p:nvSpPr>
          <p:cNvPr id="3" name="Content Placeholder 2"/>
          <p:cNvSpPr>
            <a:spLocks noGrp="1"/>
          </p:cNvSpPr>
          <p:nvPr>
            <p:ph idx="1"/>
          </p:nvPr>
        </p:nvSpPr>
        <p:spPr>
          <a:xfrm>
            <a:off x="628650" y="2720934"/>
            <a:ext cx="8069301" cy="3875902"/>
          </a:xfrm>
        </p:spPr>
        <p:txBody>
          <a:bodyPr>
            <a:noAutofit/>
          </a:bodyPr>
          <a:lstStyle/>
          <a:p>
            <a:pPr marL="0" indent="0" algn="ctr">
              <a:buNone/>
            </a:pPr>
            <a:r>
              <a:rPr lang="es-ES" sz="3200" dirty="0" smtClean="0"/>
              <a:t>La propensión a </a:t>
            </a:r>
            <a:r>
              <a:rPr lang="es-ES" sz="3200" b="1" dirty="0" smtClean="0"/>
              <a:t>tratar mal </a:t>
            </a:r>
            <a:r>
              <a:rPr lang="es-ES" sz="3200" dirty="0" smtClean="0"/>
              <a:t>a aquellos a quien estamos ligados por un pacto, a amar y alentar, es una tendencia que </a:t>
            </a:r>
            <a:r>
              <a:rPr lang="es-ES" sz="3200" b="1" dirty="0" smtClean="0"/>
              <a:t>debe vencerse</a:t>
            </a:r>
          </a:p>
          <a:p>
            <a:pPr marL="0" indent="0" algn="ctr">
              <a:buNone/>
            </a:pPr>
            <a:r>
              <a:rPr lang="es-ES" sz="3200" dirty="0" smtClean="0"/>
              <a:t>a través de la gracia regeneradora que solamente nuestro Señor Jesucristo puede proveer.</a:t>
            </a:r>
            <a:endParaRPr lang="es-ES" sz="3200" dirty="0"/>
          </a:p>
        </p:txBody>
      </p:sp>
      <p:sp>
        <p:nvSpPr>
          <p:cNvPr id="5" name="TextBox 4"/>
          <p:cNvSpPr txBox="1"/>
          <p:nvPr/>
        </p:nvSpPr>
        <p:spPr>
          <a:xfrm>
            <a:off x="533398" y="1211132"/>
            <a:ext cx="8077201" cy="646331"/>
          </a:xfrm>
          <a:prstGeom prst="rect">
            <a:avLst/>
          </a:prstGeom>
          <a:noFill/>
        </p:spPr>
        <p:txBody>
          <a:bodyPr wrap="square" rtlCol="0">
            <a:spAutoFit/>
          </a:bodyPr>
          <a:lstStyle/>
          <a:p>
            <a:pPr algn="ctr"/>
            <a:r>
              <a:rPr lang="en-US" sz="3600" b="1" dirty="0" smtClean="0">
                <a:solidFill>
                  <a:schemeClr val="bg1"/>
                </a:solidFill>
                <a:latin typeface="+mj-lt"/>
              </a:rPr>
              <a:t>UNA VERDADERA RELACION AMANTE</a:t>
            </a:r>
            <a:endParaRPr lang="en-US" sz="3600" b="1" dirty="0">
              <a:solidFill>
                <a:schemeClr val="bg1"/>
              </a:solidFill>
              <a:latin typeface="+mj-lt"/>
            </a:endParaRPr>
          </a:p>
        </p:txBody>
      </p:sp>
    </p:spTree>
    <p:extLst>
      <p:ext uri="{BB962C8B-B14F-4D97-AF65-F5344CB8AC3E}">
        <p14:creationId xmlns:p14="http://schemas.microsoft.com/office/powerpoint/2010/main" val="1030479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1792</TotalTime>
  <Words>2870</Words>
  <Application>Microsoft Office PowerPoint</Application>
  <PresentationFormat>On-screen Show (4:3)</PresentationFormat>
  <Paragraphs>167</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Abadi MT Condensed Light</vt:lpstr>
      <vt:lpstr>Arial</vt:lpstr>
      <vt:lpstr>Bookman Old Style</vt:lpstr>
      <vt:lpstr>Calibri</vt:lpstr>
      <vt:lpstr>Calibri Light</vt:lpstr>
      <vt:lpstr>Palatino Linotype</vt:lpstr>
      <vt:lpstr>Office Theme</vt:lpstr>
      <vt:lpstr>APRENDIENDO a AMAR  como ÉL AMÓ por Nancy Wilson   </vt:lpstr>
      <vt:lpstr>PowerPoint Presentation</vt:lpstr>
      <vt:lpstr>PowerPoint Presentation</vt:lpstr>
      <vt:lpstr>PowerPoint Presentation</vt:lpstr>
      <vt:lpstr>PowerPoint Presentation</vt:lpstr>
      <vt:lpstr>PowerPoint Presentation</vt:lpstr>
      <vt:lpstr>PowerPoint Presentation</vt:lpstr>
      <vt:lpstr>enditnow®</vt:lpstr>
      <vt:lpstr>A Truly Loving Relationship</vt:lpstr>
      <vt:lpstr>A Truly Loving Relationship</vt:lpstr>
      <vt:lpstr>PowerPoint Presentation</vt:lpstr>
      <vt:lpstr>PowerPoint Presentation</vt:lpstr>
      <vt:lpstr>PowerPoint Presentation</vt:lpstr>
      <vt:lpstr>PowerPoint Presentation</vt:lpstr>
      <vt:lpstr>PowerPoint Presentation</vt:lpstr>
      <vt:lpstr>ROMANOS 12:9, 10</vt:lpstr>
      <vt:lpstr>SIENDO RENOVADOS POR SU ESPÍRITU</vt:lpstr>
      <vt:lpstr>PowerPoint Presentation</vt:lpstr>
      <vt:lpstr>PowerPoint Presentation</vt:lpstr>
      <vt:lpstr>CONCLUSIÓN</vt:lpstr>
      <vt:lpstr>HEBREOS 4:15, 16 </vt:lpstr>
      <vt:lpstr>1 JUAN 2:1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TO LOVE AS HE LOVED SERMON by Nancy Wilson</dc:title>
  <dc:creator>Arrais, Raquel</dc:creator>
  <cp:lastModifiedBy>Melba Dinorah Rivera</cp:lastModifiedBy>
  <cp:revision>61</cp:revision>
  <cp:lastPrinted>2016-04-12T21:45:52Z</cp:lastPrinted>
  <dcterms:created xsi:type="dcterms:W3CDTF">2016-04-11T15:37:05Z</dcterms:created>
  <dcterms:modified xsi:type="dcterms:W3CDTF">2016-07-07T22:48:14Z</dcterms:modified>
</cp:coreProperties>
</file>