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72" r:id="rId3"/>
    <p:sldId id="258" r:id="rId4"/>
    <p:sldId id="259" r:id="rId5"/>
    <p:sldId id="260" r:id="rId6"/>
    <p:sldId id="261" r:id="rId7"/>
    <p:sldId id="262" r:id="rId8"/>
    <p:sldId id="263" r:id="rId9"/>
    <p:sldId id="264" r:id="rId10"/>
    <p:sldId id="265" r:id="rId11"/>
    <p:sldId id="266" r:id="rId12"/>
    <p:sldId id="273"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876"/>
    <p:restoredTop sz="57143"/>
  </p:normalViewPr>
  <p:slideViewPr>
    <p:cSldViewPr snapToGrid="0" snapToObjects="1">
      <p:cViewPr>
        <p:scale>
          <a:sx n="67" d="100"/>
          <a:sy n="67" d="100"/>
        </p:scale>
        <p:origin x="-3054" y="-109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5" d="100"/>
          <a:sy n="65" d="100"/>
        </p:scale>
        <p:origin x="332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9C46E-90E1-B943-89D4-7B77264D1CD4}" type="datetimeFigureOut">
              <a:rPr lang="en-US" smtClean="0"/>
              <a:t>7/7/2016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5136D-B1A5-DE48-8A22-E5D57E853AC1}" type="slidenum">
              <a:rPr lang="en-US" smtClean="0"/>
              <a:t>‹#›</a:t>
            </a:fld>
            <a:endParaRPr lang="en-US"/>
          </a:p>
        </p:txBody>
      </p:sp>
    </p:spTree>
    <p:extLst>
      <p:ext uri="{BB962C8B-B14F-4D97-AF65-F5344CB8AC3E}">
        <p14:creationId xmlns:p14="http://schemas.microsoft.com/office/powerpoint/2010/main" val="143745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blegateway.com/passage/?version=AMP&amp;search=2%20Corinthians%201#fen-AMP-28807b"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biblegateway.com/passage/?version=AMP&amp;search=2%20Corinthians%201#fen-AMP-28808c"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version=AMP&amp;search=Hebrews%204#fen-AMP-30027b"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biblegateway.com/passage/?version=AMP&amp;search=Hebrews%204#fen-AMP-30027c"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EMOTIONAL HEALING</a:t>
            </a:r>
          </a:p>
          <a:p>
            <a:r>
              <a:rPr lang="en-US" b="1" dirty="0" smtClean="0"/>
              <a:t>Seminar Script</a:t>
            </a:r>
            <a:endParaRPr lang="en-US" b="1" dirty="0"/>
          </a:p>
        </p:txBody>
      </p:sp>
      <p:sp>
        <p:nvSpPr>
          <p:cNvPr id="4" name="Slide Number Placeholder 3"/>
          <p:cNvSpPr>
            <a:spLocks noGrp="1"/>
          </p:cNvSpPr>
          <p:nvPr>
            <p:ph type="sldNum" sz="quarter" idx="10"/>
          </p:nvPr>
        </p:nvSpPr>
        <p:spPr/>
        <p:txBody>
          <a:bodyPr/>
          <a:lstStyle/>
          <a:p>
            <a:fld id="{6395136D-B1A5-DE48-8A22-E5D57E853AC1}" type="slidenum">
              <a:rPr lang="en-US" smtClean="0"/>
              <a:t>1</a:t>
            </a:fld>
            <a:endParaRPr lang="en-US"/>
          </a:p>
        </p:txBody>
      </p:sp>
    </p:spTree>
    <p:extLst>
      <p:ext uri="{BB962C8B-B14F-4D97-AF65-F5344CB8AC3E}">
        <p14:creationId xmlns:p14="http://schemas.microsoft.com/office/powerpoint/2010/main" val="63974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1200" dirty="0" smtClean="0">
                <a:solidFill>
                  <a:schemeClr val="tx1"/>
                </a:solidFill>
                <a:effectLst/>
                <a:latin typeface="+mn-lt"/>
                <a:ea typeface="+mn-ea"/>
                <a:cs typeface="+mn-cs"/>
              </a:rPr>
              <a:t>Broken people often hurt other people in their attempts to protect themselves.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A part of the healing process we must honestly look at ourselves, confess and repent.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must watch ourselves because when we are hurt, we tend to hurt others. Doing an inventory of our thoughts, feelings, and behaviors towards God, towards ourselves, and towards others can help us look at things we need to confess, the things of which we need repent.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10</a:t>
            </a:fld>
            <a:endParaRPr lang="en-US"/>
          </a:p>
        </p:txBody>
      </p:sp>
    </p:spTree>
    <p:extLst>
      <p:ext uri="{BB962C8B-B14F-4D97-AF65-F5344CB8AC3E}">
        <p14:creationId xmlns:p14="http://schemas.microsoft.com/office/powerpoint/2010/main" val="503415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1200" dirty="0" smtClean="0">
                <a:solidFill>
                  <a:schemeClr val="tx1"/>
                </a:solidFill>
                <a:effectLst/>
                <a:latin typeface="+mn-lt"/>
                <a:ea typeface="+mn-ea"/>
                <a:cs typeface="+mn-cs"/>
              </a:rPr>
              <a:t>Broken people do their best to survive.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In this process they build structures to protect themselves, and in doing so, live as if they were self-dependent.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This is a form of idolatry that must be addressed.</a:t>
            </a:r>
          </a:p>
          <a:p>
            <a:pPr lvl="0"/>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Guilt and shame are common side effects of our brokenness. Many of us live long lives but not to the full. We do our best to survive and cope, but sometimes we become self-dependent and find it hard to trust others. We carry masks, that reveal a smile or happy face, when deep inside we are hurt and feel unhappy. Our inability to trust others cause us to be too self-reliant and this results in self-centeredness and selfishness at times. However, we must realize this is a form of idolatry and this must be addressed.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11</a:t>
            </a:fld>
            <a:endParaRPr lang="en-US"/>
          </a:p>
        </p:txBody>
      </p:sp>
    </p:spTree>
    <p:extLst>
      <p:ext uri="{BB962C8B-B14F-4D97-AF65-F5344CB8AC3E}">
        <p14:creationId xmlns:p14="http://schemas.microsoft.com/office/powerpoint/2010/main" val="1660155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Conclusion:</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Activity:</a:t>
            </a:r>
            <a:r>
              <a:rPr lang="en-US" sz="1200" kern="1200" dirty="0" smtClean="0">
                <a:solidFill>
                  <a:schemeClr val="tx1"/>
                </a:solidFill>
                <a:effectLst/>
                <a:latin typeface="+mn-lt"/>
                <a:ea typeface="+mn-ea"/>
                <a:cs typeface="+mn-cs"/>
              </a:rPr>
              <a:t> Take some time now and write down (for your reference) 5-10 reasons why you feel hurt or broken. Consider how these negative experiences of trauma or loss are affecting you. Are these experiences causing you to hurt others, to be bitter or to cultivate distortions about yourself, God, the world or others around you? Do you long for healing?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12</a:t>
            </a:fld>
            <a:endParaRPr lang="en-US"/>
          </a:p>
        </p:txBody>
      </p:sp>
    </p:spTree>
    <p:extLst>
      <p:ext uri="{BB962C8B-B14F-4D97-AF65-F5344CB8AC3E}">
        <p14:creationId xmlns:p14="http://schemas.microsoft.com/office/powerpoint/2010/main" val="216927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30000" dirty="0" smtClean="0">
                <a:solidFill>
                  <a:schemeClr val="tx1"/>
                </a:solidFill>
                <a:effectLst/>
                <a:latin typeface="+mn-lt"/>
                <a:ea typeface="+mn-ea"/>
                <a:cs typeface="+mn-cs"/>
              </a:rPr>
              <a:t>1</a:t>
            </a:r>
            <a:r>
              <a:rPr lang="en-US" sz="1200" b="1" kern="1200" dirty="0" smtClean="0">
                <a:solidFill>
                  <a:schemeClr val="tx1"/>
                </a:solidFill>
                <a:effectLst/>
                <a:latin typeface="+mn-lt"/>
                <a:ea typeface="+mn-ea"/>
                <a:cs typeface="+mn-cs"/>
              </a:rPr>
              <a:t>He has sent me to bind up [the wounds of] the brokenhearted,</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To proclaim release [from confinement and condemnation] to the [physical and spiritual] captives And freedom to prisoners,</a:t>
            </a:r>
            <a:r>
              <a:rPr lang="en-US" sz="1200" b="1" kern="1200" baseline="0" dirty="0" smtClean="0">
                <a:solidFill>
                  <a:schemeClr val="tx1"/>
                </a:solidFill>
                <a:effectLst/>
                <a:latin typeface="+mn-lt"/>
                <a:ea typeface="+mn-ea"/>
                <a:cs typeface="+mn-cs"/>
              </a:rPr>
              <a:t> </a:t>
            </a:r>
            <a:r>
              <a:rPr lang="en-US" sz="1200" b="1" kern="1200" baseline="30000" dirty="0" smtClean="0">
                <a:solidFill>
                  <a:schemeClr val="tx1"/>
                </a:solidFill>
                <a:effectLst/>
                <a:latin typeface="+mn-lt"/>
                <a:ea typeface="+mn-ea"/>
                <a:cs typeface="+mn-cs"/>
              </a:rPr>
              <a:t>2 </a:t>
            </a:r>
            <a:r>
              <a:rPr lang="en-US" sz="1200" b="1" kern="1200" dirty="0" smtClean="0">
                <a:solidFill>
                  <a:schemeClr val="tx1"/>
                </a:solidFill>
                <a:effectLst/>
                <a:latin typeface="+mn-lt"/>
                <a:ea typeface="+mn-ea"/>
                <a:cs typeface="+mn-cs"/>
              </a:rPr>
              <a:t>To proclaim </a:t>
            </a:r>
            <a:r>
              <a:rPr lang="en-US" sz="1200" b="1" kern="1200" baseline="300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favorable year of the </a:t>
            </a:r>
            <a:r>
              <a:rPr lang="en-US" sz="1200" b="1" kern="1200" cap="small" dirty="0" smtClean="0">
                <a:solidFill>
                  <a:schemeClr val="tx1"/>
                </a:solidFill>
                <a:effectLst/>
                <a:latin typeface="+mn-lt"/>
                <a:ea typeface="+mn-ea"/>
                <a:cs typeface="+mn-cs"/>
              </a:rPr>
              <a:t>Lord</a:t>
            </a:r>
            <a:r>
              <a:rPr lang="en-US" sz="1200" b="1" kern="1200" dirty="0" smtClean="0">
                <a:solidFill>
                  <a:schemeClr val="tx1"/>
                </a:solidFill>
                <a:effectLst/>
                <a:latin typeface="+mn-lt"/>
                <a:ea typeface="+mn-ea"/>
                <a:cs typeface="+mn-cs"/>
              </a:rPr>
              <a:t>,</a:t>
            </a:r>
            <a:r>
              <a:rPr lang="en-US" sz="1200" b="1" kern="1200" baseline="300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And the day of vengeance </a:t>
            </a:r>
            <a:r>
              <a:rPr lang="en-US" sz="1200" b="1" i="1" kern="1200" dirty="0" smtClean="0">
                <a:solidFill>
                  <a:schemeClr val="tx1"/>
                </a:solidFill>
                <a:effectLst/>
                <a:latin typeface="+mn-lt"/>
                <a:ea typeface="+mn-ea"/>
                <a:cs typeface="+mn-cs"/>
              </a:rPr>
              <a:t>and</a:t>
            </a:r>
            <a:r>
              <a:rPr lang="en-US" sz="1200" b="1" kern="1200" dirty="0" smtClean="0">
                <a:solidFill>
                  <a:schemeClr val="tx1"/>
                </a:solidFill>
                <a:effectLst/>
                <a:latin typeface="+mn-lt"/>
                <a:ea typeface="+mn-ea"/>
                <a:cs typeface="+mn-cs"/>
              </a:rPr>
              <a:t> retribution of our God, To comfort all who mourn,</a:t>
            </a:r>
            <a:r>
              <a:rPr lang="en-US" sz="1200" b="1" kern="1200" baseline="30000" dirty="0" smtClean="0">
                <a:solidFill>
                  <a:schemeClr val="tx1"/>
                </a:solidFill>
                <a:effectLst/>
                <a:latin typeface="+mn-lt"/>
                <a:ea typeface="+mn-ea"/>
                <a:cs typeface="+mn-cs"/>
              </a:rPr>
              <a:t>3 </a:t>
            </a:r>
            <a:r>
              <a:rPr lang="en-US" sz="1200" b="1" kern="1200" dirty="0" smtClean="0">
                <a:solidFill>
                  <a:schemeClr val="tx1"/>
                </a:solidFill>
                <a:effectLst/>
                <a:latin typeface="+mn-lt"/>
                <a:ea typeface="+mn-ea"/>
                <a:cs typeface="+mn-cs"/>
              </a:rPr>
              <a:t>To grant to those who mourn in Zion </a:t>
            </a:r>
            <a:r>
              <a:rPr lang="en-US" sz="1200" b="1" i="1" kern="1200" dirty="0" smtClean="0">
                <a:solidFill>
                  <a:schemeClr val="tx1"/>
                </a:solidFill>
                <a:effectLst/>
                <a:latin typeface="+mn-lt"/>
                <a:ea typeface="+mn-ea"/>
                <a:cs typeface="+mn-cs"/>
              </a:rPr>
              <a:t>the following</a:t>
            </a:r>
            <a:r>
              <a:rPr lang="en-US" sz="1200" b="1"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To give them a turban instead of dust [on their heads, a sign of mourning],</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The oil of joy instead of mourning, The garment [expressive] of praise instead of a disheartened spirit. (AMP version).</a:t>
            </a:r>
            <a:r>
              <a:rPr lang="en-US" sz="1200" dirty="0" smtClean="0"/>
              <a:t> Isaiah 61:1-3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are reminded in Scripture that by Jesus’ scars and stripes we are healed!!! In Isaiah 61:1-3 we see that wonderful transformation can happen in our lives when we accept Him as our healer and when we allow Him to touch us with His healing touch: if we are in mourning, we will find comfort and consolation; if we are carrying the colorless and lifeless ashes of our past experiences, we will find beauty and joy; if our hearts and spirit are heavy with the emotional burden of </a:t>
            </a:r>
            <a:r>
              <a:rPr lang="en-US" sz="1200" kern="1200" dirty="0" err="1" smtClean="0">
                <a:solidFill>
                  <a:schemeClr val="tx1"/>
                </a:solidFill>
                <a:effectLst/>
                <a:latin typeface="+mn-lt"/>
                <a:ea typeface="+mn-ea"/>
                <a:cs typeface="+mn-cs"/>
              </a:rPr>
              <a:t>unforgiveness</a:t>
            </a:r>
            <a:r>
              <a:rPr lang="en-US" sz="1200" kern="1200" dirty="0" smtClean="0">
                <a:solidFill>
                  <a:schemeClr val="tx1"/>
                </a:solidFill>
                <a:effectLst/>
                <a:latin typeface="+mn-lt"/>
                <a:ea typeface="+mn-ea"/>
                <a:cs typeface="+mn-cs"/>
              </a:rPr>
              <a:t> or bitterness we will exchange that for praise and gratitude to God.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395136D-B1A5-DE48-8A22-E5D57E853AC1}" type="slidenum">
              <a:rPr lang="en-US" smtClean="0"/>
              <a:t>13</a:t>
            </a:fld>
            <a:endParaRPr lang="en-US"/>
          </a:p>
        </p:txBody>
      </p:sp>
    </p:spTree>
    <p:extLst>
      <p:ext uri="{BB962C8B-B14F-4D97-AF65-F5344CB8AC3E}">
        <p14:creationId xmlns:p14="http://schemas.microsoft.com/office/powerpoint/2010/main" val="47912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Jesus Christ says to us: I know your tears; I also have wept. The grief that lie too deep to be breathed into any human ear, I know. Think not that you are desolate and forsaken. Though your pain touch no responsive chord in any heart on earth, look unto Me, and LIVE” (E.G. White, </a:t>
            </a:r>
            <a:r>
              <a:rPr lang="en-US" sz="1200" b="1" i="1" kern="1200" dirty="0" smtClean="0">
                <a:solidFill>
                  <a:schemeClr val="tx1"/>
                </a:solidFill>
                <a:effectLst/>
                <a:latin typeface="+mn-lt"/>
                <a:ea typeface="+mn-ea"/>
                <a:cs typeface="+mn-cs"/>
              </a:rPr>
              <a:t>The Desire</a:t>
            </a:r>
            <a:r>
              <a:rPr lang="en-US" sz="1200" b="1" i="1" kern="1200" baseline="0" dirty="0" smtClean="0">
                <a:solidFill>
                  <a:schemeClr val="tx1"/>
                </a:solidFill>
                <a:effectLst/>
                <a:latin typeface="+mn-lt"/>
                <a:ea typeface="+mn-ea"/>
                <a:cs typeface="+mn-cs"/>
              </a:rPr>
              <a:t> of Ages</a:t>
            </a:r>
            <a:r>
              <a:rPr lang="en-US" sz="1200" b="1" kern="1200" baseline="0" dirty="0" smtClean="0">
                <a:solidFill>
                  <a:schemeClr val="tx1"/>
                </a:solidFill>
                <a:effectLst/>
                <a:latin typeface="+mn-lt"/>
                <a:ea typeface="+mn-ea"/>
                <a:cs typeface="+mn-cs"/>
              </a:rPr>
              <a:t>, p. 483, emphasis added).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Are you willing to find healing for your hurt, pain and brokenness today? He wants to touch you with His healing touch. But you need to be willing to become vulnerable today and open your heart to Him. Do you trust He can understand your pain and heal you? I invite you to come to Jesus. Let us pray and ask Him for healing today.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14</a:t>
            </a:fld>
            <a:endParaRPr lang="en-US"/>
          </a:p>
        </p:txBody>
      </p:sp>
    </p:spTree>
    <p:extLst>
      <p:ext uri="{BB962C8B-B14F-4D97-AF65-F5344CB8AC3E}">
        <p14:creationId xmlns:p14="http://schemas.microsoft.com/office/powerpoint/2010/main" val="185099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INTRODUCTION</a:t>
            </a:r>
          </a:p>
          <a:p>
            <a:r>
              <a:rPr lang="en-US" sz="1200" b="1"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of us are broken in one way or another. Some may have experienced pain and traumatic events at an early age, others in adolescence or adulthood. Traumatic experiences such as sexual, physical or emotional abuse, neglect, losing a loved one, feeling betrayed, suffering from a chronic physical or mental health condition, having a family member incarcerated or who suffers from a mental illness, living in a violent or dysfunctional family or other difficult circumstances, may have caused emotional scars in our soul. Some of the scars cause us to experience shame, fear, feelings of inadequacy and bitterness that not only can last a lifetime, but also contribute to mental and physical illness.</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Activity:</a:t>
            </a:r>
            <a:r>
              <a:rPr lang="en-US" sz="1200" kern="1200" dirty="0" smtClean="0">
                <a:solidFill>
                  <a:schemeClr val="tx1"/>
                </a:solidFill>
                <a:effectLst/>
                <a:latin typeface="+mn-lt"/>
                <a:ea typeface="+mn-ea"/>
                <a:cs typeface="+mn-cs"/>
              </a:rPr>
              <a:t> Think about an experience that has left scars in your heart, mind and soul. If you feel comfortable, share this experience with the person next to you. If not comfortable, you may share how someone you know is impacted by a painful experience in the past.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2</a:t>
            </a:fld>
            <a:endParaRPr lang="en-US"/>
          </a:p>
        </p:txBody>
      </p:sp>
    </p:spTree>
    <p:extLst>
      <p:ext uri="{BB962C8B-B14F-4D97-AF65-F5344CB8AC3E}">
        <p14:creationId xmlns:p14="http://schemas.microsoft.com/office/powerpoint/2010/main" val="28493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2268538" cy="1701800"/>
          </a:xfrm>
        </p:spPr>
      </p:sp>
      <p:sp>
        <p:nvSpPr>
          <p:cNvPr id="3" name="Notes Placeholder 2"/>
          <p:cNvSpPr>
            <a:spLocks noGrp="1"/>
          </p:cNvSpPr>
          <p:nvPr>
            <p:ph type="body" idx="1"/>
          </p:nvPr>
        </p:nvSpPr>
        <p:spPr>
          <a:xfrm>
            <a:off x="685800" y="2168339"/>
            <a:ext cx="5486400" cy="3600450"/>
          </a:xfrm>
        </p:spPr>
        <p:txBody>
          <a:bodyPr/>
          <a:lstStyle/>
          <a:p>
            <a:r>
              <a:rPr lang="en-US" sz="1200" b="1" kern="1200" dirty="0" smtClean="0">
                <a:solidFill>
                  <a:schemeClr val="tx1"/>
                </a:solidFill>
                <a:effectLst/>
                <a:latin typeface="+mn-lt"/>
                <a:ea typeface="+mn-ea"/>
                <a:cs typeface="+mn-cs"/>
              </a:rPr>
              <a:t>Psalm 147:2-3 God is the healer.  Our job is to position our hurting heart so we can experience whatever God chooses for us to experience in our lives.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2Corinthians 1:1-4 God is described as the God of all comfort who comforts us in all our troubles.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Psalm 147:3</a:t>
            </a:r>
            <a:r>
              <a:rPr lang="en-US" sz="1200" kern="1200" dirty="0" smtClean="0">
                <a:solidFill>
                  <a:schemeClr val="tx1"/>
                </a:solidFill>
                <a:effectLst/>
                <a:latin typeface="+mn-lt"/>
                <a:ea typeface="+mn-ea"/>
                <a:cs typeface="+mn-cs"/>
              </a:rPr>
              <a:t> “He heals the brokenhearted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binds up their wounds [healing their pain and comforting their sorrow]” (AMP).</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2Corinthians 1:1-4 </a:t>
            </a:r>
            <a:r>
              <a:rPr lang="en-US" sz="1200" b="1"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Grace to you and peace [inner calm and spiritual well-being] from God our Father and the Lord Jesus Christ.</a:t>
            </a:r>
            <a:r>
              <a:rPr lang="en-US" sz="1200" b="1" kern="1200" baseline="300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Blessed [gratefully praised and adored] be the God and Father of our Lord Jesus Christ, the Father of mercies and the God of all comfort, </a:t>
            </a:r>
            <a:r>
              <a:rPr lang="en-US" sz="1200" b="1" kern="1200" baseline="30000" dirty="0" smtClean="0">
                <a:solidFill>
                  <a:schemeClr val="tx1"/>
                </a:solidFill>
                <a:effectLst/>
                <a:latin typeface="+mn-lt"/>
                <a:ea typeface="+mn-ea"/>
                <a:cs typeface="+mn-cs"/>
              </a:rPr>
              <a:t>4 </a:t>
            </a:r>
            <a:r>
              <a:rPr lang="en-US" sz="1200" kern="1200" dirty="0" smtClean="0">
                <a:solidFill>
                  <a:schemeClr val="tx1"/>
                </a:solidFill>
                <a:effectLst/>
                <a:latin typeface="+mn-lt"/>
                <a:ea typeface="+mn-ea"/>
                <a:cs typeface="+mn-cs"/>
              </a:rPr>
              <a:t>who comforts </a:t>
            </a:r>
            <a:r>
              <a:rPr lang="en-US" sz="1200" i="1"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encourages us </a:t>
            </a:r>
            <a:r>
              <a:rPr lang="en-US" sz="1200" u="sng" kern="1200" dirty="0" smtClean="0">
                <a:solidFill>
                  <a:schemeClr val="tx1"/>
                </a:solidFill>
                <a:effectLst/>
                <a:latin typeface="+mn-lt"/>
                <a:ea typeface="+mn-ea"/>
                <a:cs typeface="+mn-cs"/>
              </a:rPr>
              <a:t>in every trouble</a:t>
            </a:r>
            <a:r>
              <a:rPr lang="en-US" sz="1200" kern="1200" dirty="0" smtClean="0">
                <a:solidFill>
                  <a:schemeClr val="tx1"/>
                </a:solidFill>
                <a:effectLst/>
                <a:latin typeface="+mn-lt"/>
                <a:ea typeface="+mn-ea"/>
                <a:cs typeface="+mn-cs"/>
              </a:rPr>
              <a:t> so that we will be able to comfort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encourage those who are in any kind of trouble, with the comfort with which we ourselves are comforted by God.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good news is that God is our healer. He sent Jesus to this world to bring restoration and healing. But to understand and experience healing we must first search for a biblical foundation and truths about healing. Then, we must allow those jewels of truth to become part of our understanding and thinking about how to respond to His healing touch. We can then allow God to touch us in our deepest thoughts, beliefs and feelings. Let’s explore what does the Bible say about finding emotional healing.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live in a sin filled broken world, and as a consequence we will be exposed to pain.  </a:t>
            </a:r>
            <a:r>
              <a:rPr lang="en-US" sz="1200" b="1" kern="1200" dirty="0" smtClean="0">
                <a:solidFill>
                  <a:schemeClr val="tx1"/>
                </a:solidFill>
                <a:effectLst/>
                <a:latin typeface="+mn-lt"/>
                <a:ea typeface="+mn-ea"/>
                <a:cs typeface="+mn-cs"/>
              </a:rPr>
              <a:t>Psalms 147 </a:t>
            </a:r>
            <a:r>
              <a:rPr lang="en-US" sz="1200" kern="1200" dirty="0" smtClean="0">
                <a:solidFill>
                  <a:schemeClr val="tx1"/>
                </a:solidFill>
                <a:effectLst/>
                <a:latin typeface="+mn-lt"/>
                <a:ea typeface="+mn-ea"/>
                <a:cs typeface="+mn-cs"/>
              </a:rPr>
              <a:t>says that God is our healer and our job is ourselves in such a way to experience what He wants us to experience.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we realize we are in His care and in the center of His will, when painful experiences come we can be sure He can comfort us in </a:t>
            </a:r>
            <a:r>
              <a:rPr lang="en-US" sz="1200" b="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our troubles (</a:t>
            </a:r>
            <a:r>
              <a:rPr lang="en-US" sz="1200" b="1" kern="1200" dirty="0" smtClean="0">
                <a:solidFill>
                  <a:schemeClr val="tx1"/>
                </a:solidFill>
                <a:effectLst/>
                <a:latin typeface="+mn-lt"/>
                <a:ea typeface="+mn-ea"/>
                <a:cs typeface="+mn-cs"/>
              </a:rPr>
              <a:t>2 Corinthians 1:2-4). </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All </a:t>
            </a:r>
            <a:r>
              <a:rPr lang="en-US" sz="1200" kern="1200" dirty="0" smtClean="0">
                <a:solidFill>
                  <a:schemeClr val="tx1"/>
                </a:solidFill>
                <a:effectLst/>
                <a:latin typeface="+mn-lt"/>
                <a:ea typeface="+mn-ea"/>
                <a:cs typeface="+mn-cs"/>
              </a:rPr>
              <a:t>includes all the most painful experiences we may have had, which sometimes we may feel alone thinking no one can understand.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3</a:t>
            </a:fld>
            <a:endParaRPr lang="en-US"/>
          </a:p>
        </p:txBody>
      </p:sp>
    </p:spTree>
    <p:extLst>
      <p:ext uri="{BB962C8B-B14F-4D97-AF65-F5344CB8AC3E}">
        <p14:creationId xmlns:p14="http://schemas.microsoft.com/office/powerpoint/2010/main" val="558658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19868"/>
            <a:ext cx="5486400" cy="3600450"/>
          </a:xfrm>
        </p:spPr>
        <p:txBody>
          <a:bodyPr/>
          <a:lstStyle/>
          <a:p>
            <a:pPr marL="171450" indent="-171450">
              <a:buFont typeface="Arial" charset="0"/>
              <a:buChar char="•"/>
            </a:pPr>
            <a:r>
              <a:rPr lang="en-US" sz="1200" b="1" kern="1200" dirty="0" smtClean="0">
                <a:solidFill>
                  <a:schemeClr val="tx1"/>
                </a:solidFill>
                <a:effectLst/>
                <a:latin typeface="+mn-lt"/>
                <a:ea typeface="+mn-ea"/>
                <a:cs typeface="+mn-cs"/>
              </a:rPr>
              <a:t>2 Corinthians 12:7 - God does not always take the trial or pain away.</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Psalms 23:4 - God is with us in the midst of the hurt and pain.</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2 Corinthians - 1:4-5  God does not only comfort us for ourselves, but that we might be instruments of comfort in the lives of others.</a:t>
            </a:r>
          </a:p>
          <a:p>
            <a:pPr lvl="0"/>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Corinthians 1:5-6 - </a:t>
            </a:r>
            <a:r>
              <a:rPr lang="en-US" sz="1200" kern="1200" dirty="0" smtClean="0">
                <a:solidFill>
                  <a:schemeClr val="tx1"/>
                </a:solidFill>
                <a:effectLst/>
                <a:latin typeface="+mn-lt"/>
                <a:ea typeface="+mn-ea"/>
                <a:cs typeface="+mn-cs"/>
              </a:rPr>
              <a:t>For just as Christ’s sufferings are ours in abundance [as they overflow to His followers], so also our comfort [our reassurance, our encouragement, our consolation] is abundant through Christ [it is truly more than enough to endure what we must]. </a:t>
            </a:r>
            <a:r>
              <a:rPr lang="en-US" sz="1200" b="1" kern="1200" baseline="30000" dirty="0" smtClean="0">
                <a:solidFill>
                  <a:schemeClr val="tx1"/>
                </a:solidFill>
                <a:effectLst/>
                <a:latin typeface="+mn-lt"/>
                <a:ea typeface="+mn-ea"/>
                <a:cs typeface="+mn-cs"/>
              </a:rPr>
              <a:t>6 </a:t>
            </a:r>
            <a:r>
              <a:rPr lang="en-US" sz="1200" kern="1200" dirty="0" smtClean="0">
                <a:solidFill>
                  <a:schemeClr val="tx1"/>
                </a:solidFill>
                <a:effectLst/>
                <a:latin typeface="+mn-lt"/>
                <a:ea typeface="+mn-ea"/>
                <a:cs typeface="+mn-cs"/>
              </a:rPr>
              <a:t>But if we are troubled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distressed, it is for your comfort and salvation; or if we are comforted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encouraged, it is for your comfort, which works [in you] when you patiently endure the same sufferings which we </a:t>
            </a:r>
            <a:r>
              <a:rPr lang="en-US" sz="1200" kern="1200" baseline="30000" dirty="0" smtClean="0">
                <a:solidFill>
                  <a:schemeClr val="tx1"/>
                </a:solidFill>
                <a:effectLst/>
                <a:latin typeface="+mn-lt"/>
                <a:ea typeface="+mn-ea"/>
                <a:cs typeface="+mn-cs"/>
              </a:rPr>
              <a:t>[</a:t>
            </a:r>
            <a:r>
              <a:rPr lang="en-US" sz="1200" u="none" strike="noStrike" kern="1200" baseline="30000" dirty="0" smtClean="0">
                <a:solidFill>
                  <a:schemeClr val="tx1"/>
                </a:solidFill>
                <a:effectLst/>
                <a:latin typeface="+mn-lt"/>
                <a:ea typeface="+mn-ea"/>
                <a:cs typeface="+mn-cs"/>
                <a:hlinkClick r:id="rId3" tooltip="See footnote b"/>
              </a:rPr>
              <a:t>b</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experience. </a:t>
            </a:r>
            <a:r>
              <a:rPr lang="en-US" sz="1200" b="1" kern="1200" baseline="30000" dirty="0" smtClean="0">
                <a:solidFill>
                  <a:schemeClr val="tx1"/>
                </a:solidFill>
                <a:effectLst/>
                <a:latin typeface="+mn-lt"/>
                <a:ea typeface="+mn-ea"/>
                <a:cs typeface="+mn-cs"/>
              </a:rPr>
              <a:t>7 </a:t>
            </a:r>
            <a:r>
              <a:rPr lang="en-US" sz="1200" kern="1200" dirty="0" smtClean="0">
                <a:solidFill>
                  <a:schemeClr val="tx1"/>
                </a:solidFill>
                <a:effectLst/>
                <a:latin typeface="+mn-lt"/>
                <a:ea typeface="+mn-ea"/>
                <a:cs typeface="+mn-cs"/>
              </a:rPr>
              <a:t>And our </a:t>
            </a:r>
            <a:r>
              <a:rPr lang="en-US" sz="1200" kern="1200" baseline="30000" dirty="0" smtClean="0">
                <a:solidFill>
                  <a:schemeClr val="tx1"/>
                </a:solidFill>
                <a:effectLst/>
                <a:latin typeface="+mn-lt"/>
                <a:ea typeface="+mn-ea"/>
                <a:cs typeface="+mn-cs"/>
              </a:rPr>
              <a:t>[</a:t>
            </a:r>
            <a:r>
              <a:rPr lang="en-US" sz="1200" u="none" strike="noStrike" kern="1200" baseline="30000" dirty="0" smtClean="0">
                <a:solidFill>
                  <a:schemeClr val="tx1"/>
                </a:solidFill>
                <a:effectLst/>
                <a:latin typeface="+mn-lt"/>
                <a:ea typeface="+mn-ea"/>
                <a:cs typeface="+mn-cs"/>
                <a:hlinkClick r:id="rId4" tooltip="See footnote c"/>
              </a:rPr>
              <a:t>c</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hope for you [our confident expectation of good for you] is firmly grounded [assured and unshaken], since we know that just as you share </a:t>
            </a:r>
            <a:r>
              <a:rPr lang="en-US" sz="1200" i="1" kern="1200" dirty="0" smtClean="0">
                <a:solidFill>
                  <a:schemeClr val="tx1"/>
                </a:solidFill>
                <a:effectLst/>
                <a:latin typeface="+mn-lt"/>
                <a:ea typeface="+mn-ea"/>
                <a:cs typeface="+mn-cs"/>
              </a:rPr>
              <a:t>as partners</a:t>
            </a:r>
            <a:r>
              <a:rPr lang="en-US" sz="1200" kern="1200" dirty="0" smtClean="0">
                <a:solidFill>
                  <a:schemeClr val="tx1"/>
                </a:solidFill>
                <a:effectLst/>
                <a:latin typeface="+mn-lt"/>
                <a:ea typeface="+mn-ea"/>
                <a:cs typeface="+mn-cs"/>
              </a:rPr>
              <a:t> in our sufferings, so also you share </a:t>
            </a:r>
            <a:r>
              <a:rPr lang="en-US" sz="1200" i="1" kern="1200" dirty="0" smtClean="0">
                <a:solidFill>
                  <a:schemeClr val="tx1"/>
                </a:solidFill>
                <a:effectLst/>
                <a:latin typeface="+mn-lt"/>
                <a:ea typeface="+mn-ea"/>
                <a:cs typeface="+mn-cs"/>
              </a:rPr>
              <a:t>as partners</a:t>
            </a:r>
            <a:r>
              <a:rPr lang="en-US" sz="1200" kern="1200" dirty="0" smtClean="0">
                <a:solidFill>
                  <a:schemeClr val="tx1"/>
                </a:solidFill>
                <a:effectLst/>
                <a:latin typeface="+mn-lt"/>
                <a:ea typeface="+mn-ea"/>
                <a:cs typeface="+mn-cs"/>
              </a:rPr>
              <a:t> in our comfort.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Bible also says that sometimes God does not take our trouble of pain away. But He is always WITH US in the midst of our hurts and pain.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 only to comfort us because He loves us, but because He wants us to also comfort others! He wants to use us, to be of comfort to others by sharing the comfort we received from Him in our own lives. </a:t>
            </a:r>
          </a:p>
          <a:p>
            <a:pPr lvl="0"/>
            <a:endParaRPr lang="en-US" sz="1200" b="1"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95136D-B1A5-DE48-8A22-E5D57E853AC1}" type="slidenum">
              <a:rPr lang="en-US" smtClean="0"/>
              <a:t>4</a:t>
            </a:fld>
            <a:endParaRPr lang="en-US"/>
          </a:p>
        </p:txBody>
      </p:sp>
    </p:spTree>
    <p:extLst>
      <p:ext uri="{BB962C8B-B14F-4D97-AF65-F5344CB8AC3E}">
        <p14:creationId xmlns:p14="http://schemas.microsoft.com/office/powerpoint/2010/main" val="68729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457200"/>
            <a:ext cx="2554287" cy="1916113"/>
          </a:xfrm>
        </p:spPr>
      </p:sp>
      <p:sp>
        <p:nvSpPr>
          <p:cNvPr id="3" name="Notes Placeholder 2"/>
          <p:cNvSpPr>
            <a:spLocks noGrp="1"/>
          </p:cNvSpPr>
          <p:nvPr>
            <p:ph type="body" idx="1"/>
          </p:nvPr>
        </p:nvSpPr>
        <p:spPr>
          <a:xfrm>
            <a:off x="685800" y="2733119"/>
            <a:ext cx="5486400" cy="3600450"/>
          </a:xfrm>
        </p:spPr>
        <p:txBody>
          <a:bodyPr/>
          <a:lstStyle/>
          <a:p>
            <a:pPr marL="171450" lvl="0" indent="-171450">
              <a:buFont typeface="Arial" charset="0"/>
              <a:buChar char="•"/>
            </a:pPr>
            <a:r>
              <a:rPr lang="en-US" sz="1200" b="1" kern="1200" dirty="0" smtClean="0">
                <a:solidFill>
                  <a:schemeClr val="tx1"/>
                </a:solidFill>
                <a:effectLst/>
                <a:latin typeface="+mn-lt"/>
                <a:ea typeface="+mn-ea"/>
                <a:cs typeface="+mn-cs"/>
              </a:rPr>
              <a:t>Isaiah 63:9 - God himself suffers whenever we suffer.  </a:t>
            </a:r>
            <a:endParaRPr lang="en-US" sz="1200" kern="1200" dirty="0" smtClean="0">
              <a:solidFill>
                <a:schemeClr val="tx1"/>
              </a:solidFill>
              <a:effectLst/>
              <a:latin typeface="+mn-lt"/>
              <a:ea typeface="+mn-ea"/>
              <a:cs typeface="+mn-cs"/>
            </a:endParaRPr>
          </a:p>
          <a:p>
            <a:pPr marL="457200" lvl="1" indent="0">
              <a:buFont typeface="Arial" charset="0"/>
              <a:buNone/>
            </a:pPr>
            <a:r>
              <a:rPr lang="en-US" sz="1200" b="1" kern="1200" dirty="0" smtClean="0">
                <a:solidFill>
                  <a:schemeClr val="tx1"/>
                </a:solidFill>
                <a:effectLst/>
                <a:latin typeface="+mn-lt"/>
                <a:ea typeface="+mn-ea"/>
                <a:cs typeface="+mn-cs"/>
              </a:rPr>
              <a:t>He does so without using any mechanism to minimize the pain.</a:t>
            </a:r>
            <a:endParaRPr lang="en-US" sz="1200" kern="1200" dirty="0" smtClean="0">
              <a:solidFill>
                <a:schemeClr val="tx1"/>
              </a:solidFill>
              <a:effectLst/>
              <a:latin typeface="+mn-lt"/>
              <a:ea typeface="+mn-ea"/>
              <a:cs typeface="+mn-cs"/>
            </a:endParaRPr>
          </a:p>
          <a:p>
            <a:pPr marL="457200" lvl="1" indent="0">
              <a:buFont typeface="Arial" charset="0"/>
              <a:buNone/>
            </a:pPr>
            <a:r>
              <a:rPr lang="en-US" sz="1200" b="1" kern="1200" dirty="0" smtClean="0">
                <a:solidFill>
                  <a:schemeClr val="tx1"/>
                </a:solidFill>
                <a:effectLst/>
                <a:latin typeface="+mn-lt"/>
                <a:ea typeface="+mn-ea"/>
                <a:cs typeface="+mn-cs"/>
              </a:rPr>
              <a:t>Because of this, he feels the pain fully, more than we do.</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Proverbs 17:22 - A broken spirit dries the bones.</a:t>
            </a:r>
            <a:endParaRPr lang="en-US" sz="1200" kern="1200" dirty="0" smtClean="0">
              <a:solidFill>
                <a:schemeClr val="tx1"/>
              </a:solidFill>
              <a:effectLst/>
              <a:latin typeface="+mn-lt"/>
              <a:ea typeface="+mn-ea"/>
              <a:cs typeface="+mn-cs"/>
            </a:endParaRPr>
          </a:p>
          <a:p>
            <a:pPr marL="457200" lvl="1" indent="0">
              <a:buFont typeface="Arial" charset="0"/>
              <a:buNone/>
            </a:pPr>
            <a:r>
              <a:rPr lang="en-US" sz="1200" b="1" kern="1200" dirty="0" smtClean="0">
                <a:solidFill>
                  <a:schemeClr val="tx1"/>
                </a:solidFill>
                <a:effectLst/>
                <a:latin typeface="+mn-lt"/>
                <a:ea typeface="+mn-ea"/>
                <a:cs typeface="+mn-cs"/>
              </a:rPr>
              <a:t>Emotional pain has physical consequences, even death (See Proverbs 18:14).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thought that God suffers when we suffer is often not well understood. Think about a painful experience you have had. Was God there?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Where was He? Where do you picture Him when you were hurt?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Was God there when His son Jesus was bitten on the way to the cross? Was Jesus physically, emotionally and verbally abused? (Yes) He also was nearly naked in front of people at the cross, wasn’t He? For some, that can be considered a form of sexual abuse. Where was God when that happened? He was there, just as He was there when we also got hurt.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of the great controversy we live in, God had to allow His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son die, so we could be saved. Likewise, often God has to allow this sinful world, and people’s choices to take effect, so also the universe can be ultimately saved.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difference between Jesus and us, is that each of us use our own defense mechanisms to deal with our pain while Jesus took the blunt of it all, without any defense. And He took the pain for you and me. Imagine all the pain you have suffered, and your mother, and father, and your husband and son or daughter. Your neighbor or friend, and the many billions of people in this world. He felt it all... So he feels our pain more fully that we can ever feel, so we can be healed. (By His stripes we are healed!). Does that make us feel better?</a:t>
            </a:r>
          </a:p>
          <a:p>
            <a:endParaRPr lang="en-US" dirty="0"/>
          </a:p>
        </p:txBody>
      </p:sp>
      <p:sp>
        <p:nvSpPr>
          <p:cNvPr id="4" name="Slide Number Placeholder 3"/>
          <p:cNvSpPr>
            <a:spLocks noGrp="1"/>
          </p:cNvSpPr>
          <p:nvPr>
            <p:ph type="sldNum" sz="quarter" idx="10"/>
          </p:nvPr>
        </p:nvSpPr>
        <p:spPr/>
        <p:txBody>
          <a:bodyPr/>
          <a:lstStyle/>
          <a:p>
            <a:fld id="{6395136D-B1A5-DE48-8A22-E5D57E853AC1}" type="slidenum">
              <a:rPr lang="en-US" smtClean="0"/>
              <a:t>5</a:t>
            </a:fld>
            <a:endParaRPr lang="en-US"/>
          </a:p>
        </p:txBody>
      </p:sp>
    </p:spTree>
    <p:extLst>
      <p:ext uri="{BB962C8B-B14F-4D97-AF65-F5344CB8AC3E}">
        <p14:creationId xmlns:p14="http://schemas.microsoft.com/office/powerpoint/2010/main" val="35007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b="1" kern="1200" dirty="0" smtClean="0">
                <a:solidFill>
                  <a:schemeClr val="tx1"/>
                </a:solidFill>
                <a:effectLst/>
                <a:latin typeface="+mn-lt"/>
                <a:ea typeface="+mn-ea"/>
                <a:cs typeface="+mn-cs"/>
              </a:rPr>
              <a:t>Proverbs 15:13  The spirit is broken by sorrow of the heart.</a:t>
            </a:r>
            <a:endParaRPr lang="en-US" sz="1200" kern="1200" dirty="0" smtClean="0">
              <a:solidFill>
                <a:schemeClr val="tx1"/>
              </a:solidFill>
              <a:effectLst/>
              <a:latin typeface="+mn-lt"/>
              <a:ea typeface="+mn-ea"/>
              <a:cs typeface="+mn-cs"/>
            </a:endParaRPr>
          </a:p>
          <a:p>
            <a:pPr marL="628650" lvl="1" indent="-171450">
              <a:buFont typeface="Arial" charset="0"/>
              <a:buChar char="•"/>
            </a:pPr>
            <a:r>
              <a:rPr lang="en-US" sz="1200" b="1" kern="1200" dirty="0" smtClean="0">
                <a:solidFill>
                  <a:schemeClr val="tx1"/>
                </a:solidFill>
                <a:effectLst/>
                <a:latin typeface="+mn-lt"/>
                <a:ea typeface="+mn-ea"/>
                <a:cs typeface="+mn-cs"/>
              </a:rPr>
              <a:t>Sorrow is related to loss and grief over the loss.  </a:t>
            </a:r>
            <a:endParaRPr lang="en-US" sz="1200" kern="1200" dirty="0" smtClean="0">
              <a:solidFill>
                <a:schemeClr val="tx1"/>
              </a:solidFill>
              <a:effectLst/>
              <a:latin typeface="+mn-lt"/>
              <a:ea typeface="+mn-ea"/>
              <a:cs typeface="+mn-cs"/>
            </a:endParaRPr>
          </a:p>
          <a:p>
            <a:pPr marL="628650" lvl="1" indent="-171450">
              <a:buFont typeface="Arial" charset="0"/>
              <a:buChar char="•"/>
            </a:pPr>
            <a:r>
              <a:rPr lang="en-US" sz="1200" b="1" kern="1200" dirty="0" smtClean="0">
                <a:solidFill>
                  <a:schemeClr val="tx1"/>
                </a:solidFill>
                <a:effectLst/>
                <a:latin typeface="+mn-lt"/>
                <a:ea typeface="+mn-ea"/>
                <a:cs typeface="+mn-cs"/>
              </a:rPr>
              <a:t>We grieve not only over death in old age, but over losses at any point in life, even infancy.</a:t>
            </a:r>
            <a:endParaRPr lang="en-US" sz="1200" kern="1200" dirty="0" smtClean="0">
              <a:solidFill>
                <a:schemeClr val="tx1"/>
              </a:solidFill>
              <a:effectLst/>
              <a:latin typeface="+mn-lt"/>
              <a:ea typeface="+mn-ea"/>
              <a:cs typeface="+mn-cs"/>
            </a:endParaRPr>
          </a:p>
          <a:p>
            <a:pPr marL="0" indent="0">
              <a:buFont typeface="Arial" charset="0"/>
              <a:buNone/>
            </a:pP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Solomon in his wisdom and inspiration wrote that what brings brokenness to our lives is sorrow! Sorrow is a byproduct of loss and grief.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all will experience loss at some point in our lives. In fact, some studies show that by the age of 70, ninety percent of people will experience some form of depression due to the losses of life. And that is not only for adults. Studies also show that even little children experience pain and loss, although sometimes they cannot remember it as adults.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Thus, we carry with us the pain from losses from our infancy all the way through adulthood, and many of us carry these as open wounds, never having experienced the needed emotional healing that can soothe the wounds and the pain. But how can that healing take place? Here are some truths and principles for emotional healing. </a:t>
            </a:r>
          </a:p>
        </p:txBody>
      </p:sp>
      <p:sp>
        <p:nvSpPr>
          <p:cNvPr id="4" name="Slide Number Placeholder 3"/>
          <p:cNvSpPr>
            <a:spLocks noGrp="1"/>
          </p:cNvSpPr>
          <p:nvPr>
            <p:ph type="sldNum" sz="quarter" idx="10"/>
          </p:nvPr>
        </p:nvSpPr>
        <p:spPr/>
        <p:txBody>
          <a:bodyPr/>
          <a:lstStyle/>
          <a:p>
            <a:fld id="{6395136D-B1A5-DE48-8A22-E5D57E853AC1}" type="slidenum">
              <a:rPr lang="en-US" smtClean="0"/>
              <a:t>6</a:t>
            </a:fld>
            <a:endParaRPr lang="en-US"/>
          </a:p>
        </p:txBody>
      </p:sp>
    </p:spTree>
    <p:extLst>
      <p:ext uri="{BB962C8B-B14F-4D97-AF65-F5344CB8AC3E}">
        <p14:creationId xmlns:p14="http://schemas.microsoft.com/office/powerpoint/2010/main" val="74452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Principles of Emotional Healing</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God is not limited by place and time when He heals.</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Although God can and does heal instantaneously, most healing is incremental.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God is more interested in our growth in the long run than he is in making us feel better.</a:t>
            </a:r>
            <a:endParaRPr lang="en-US" sz="1200" kern="1200" dirty="0" smtClean="0">
              <a:solidFill>
                <a:schemeClr val="tx1"/>
              </a:solidFill>
              <a:effectLst/>
              <a:latin typeface="+mn-lt"/>
              <a:ea typeface="+mn-ea"/>
              <a:cs typeface="+mn-cs"/>
            </a:endParaRPr>
          </a:p>
          <a:p>
            <a:pPr marL="0" indent="0">
              <a:buFont typeface="Arial"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Healing is not instant all the time. It usually takes time. The priority in God’s plan, is not just to heal us so we can feel better, but health us to save us. There is a Greek word in the New Testament scripture that is SOZO and it means to HEAL and to SAVE. God does both simultaneously. He is ultimately interested that we be saved. He wants us to grow in our dependence on Him, our relationship with others and in our character. He wants to use us and use for His glory.</a:t>
            </a:r>
          </a:p>
          <a:p>
            <a:endParaRPr lang="en-US" dirty="0"/>
          </a:p>
        </p:txBody>
      </p:sp>
      <p:sp>
        <p:nvSpPr>
          <p:cNvPr id="4" name="Slide Number Placeholder 3"/>
          <p:cNvSpPr>
            <a:spLocks noGrp="1"/>
          </p:cNvSpPr>
          <p:nvPr>
            <p:ph type="sldNum" sz="quarter" idx="10"/>
          </p:nvPr>
        </p:nvSpPr>
        <p:spPr/>
        <p:txBody>
          <a:bodyPr/>
          <a:lstStyle/>
          <a:p>
            <a:fld id="{6395136D-B1A5-DE48-8A22-E5D57E853AC1}" type="slidenum">
              <a:rPr lang="en-US" smtClean="0"/>
              <a:t>7</a:t>
            </a:fld>
            <a:endParaRPr lang="en-US"/>
          </a:p>
        </p:txBody>
      </p:sp>
    </p:spTree>
    <p:extLst>
      <p:ext uri="{BB962C8B-B14F-4D97-AF65-F5344CB8AC3E}">
        <p14:creationId xmlns:p14="http://schemas.microsoft.com/office/powerpoint/2010/main" val="192464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Scriptures can be used a powerful instruments of healing: </a:t>
            </a:r>
          </a:p>
          <a:p>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God’s word has power. Isaiah 55:11 - “So will My word be which goes out of My mouth; It will not return to Me void (useless, without result), Without accomplishing what I desire, And without succeeding in the matter for which I sent it”(AMP)</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The wounding was experiential.  Therefore, the healing of trauma must be experiential.</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use Scripture as powerful healing tool because the word of God has power to heal!</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Hebrews 4:12: </a:t>
            </a:r>
            <a:r>
              <a:rPr lang="en-US" sz="1200" b="1"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the word of God is living and active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full of power [making it operative, energizing, and effective]. It is sharper than any two-edged </a:t>
            </a:r>
            <a:r>
              <a:rPr lang="en-US" sz="1200" kern="1200" baseline="30000" dirty="0" smtClean="0">
                <a:solidFill>
                  <a:schemeClr val="tx1"/>
                </a:solidFill>
                <a:effectLst/>
                <a:latin typeface="+mn-lt"/>
                <a:ea typeface="+mn-ea"/>
                <a:cs typeface="+mn-cs"/>
              </a:rPr>
              <a:t>[</a:t>
            </a:r>
            <a:r>
              <a:rPr lang="en-US" sz="1200" u="none" strike="noStrike" kern="1200" baseline="30000" dirty="0" smtClean="0">
                <a:solidFill>
                  <a:schemeClr val="tx1"/>
                </a:solidFill>
                <a:effectLst/>
                <a:latin typeface="+mn-lt"/>
                <a:ea typeface="+mn-ea"/>
                <a:cs typeface="+mn-cs"/>
                <a:hlinkClick r:id="rId3" tooltip="See footnote b"/>
              </a:rPr>
              <a:t>b</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sword, penetrating as far as the division of the </a:t>
            </a:r>
            <a:r>
              <a:rPr lang="en-US" sz="1200" kern="1200" baseline="30000" dirty="0" smtClean="0">
                <a:solidFill>
                  <a:schemeClr val="tx1"/>
                </a:solidFill>
                <a:effectLst/>
                <a:latin typeface="+mn-lt"/>
                <a:ea typeface="+mn-ea"/>
                <a:cs typeface="+mn-cs"/>
              </a:rPr>
              <a:t>[</a:t>
            </a:r>
            <a:r>
              <a:rPr lang="en-US" sz="1200" u="none" strike="noStrike" kern="1200" baseline="30000" dirty="0" smtClean="0">
                <a:solidFill>
                  <a:schemeClr val="tx1"/>
                </a:solidFill>
                <a:effectLst/>
                <a:latin typeface="+mn-lt"/>
                <a:ea typeface="+mn-ea"/>
                <a:cs typeface="+mn-cs"/>
                <a:hlinkClick r:id="rId4" tooltip="See footnote c"/>
              </a:rPr>
              <a:t>c</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soul and spirit [the completeness of a person], and of both joints and marrow [the deepest parts of our nature], exposing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judging the very thoughts and intentions of the heart. (AMP version)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emotional pain is experiential, the healing of any trauma, must also be felt experientially. As we connect with the word of God, He will work in our heart, mind and soul to help us experience the healing in tangible ways.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8</a:t>
            </a:fld>
            <a:endParaRPr lang="en-US"/>
          </a:p>
        </p:txBody>
      </p:sp>
    </p:spTree>
    <p:extLst>
      <p:ext uri="{BB962C8B-B14F-4D97-AF65-F5344CB8AC3E}">
        <p14:creationId xmlns:p14="http://schemas.microsoft.com/office/powerpoint/2010/main" val="2054310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1200" dirty="0" smtClean="0">
                <a:solidFill>
                  <a:schemeClr val="tx1"/>
                </a:solidFill>
                <a:effectLst/>
                <a:latin typeface="+mn-lt"/>
                <a:ea typeface="+mn-ea"/>
                <a:cs typeface="+mn-cs"/>
              </a:rPr>
              <a:t>Trauma also often leads of cognitive distortions in the form of false beliefs or lies (John 8:44) that we believe about ourselves, others, God and the world around us.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Reframing these beliefs in the light of God’s word brings freedom (John 8:32).</a:t>
            </a:r>
            <a:endParaRPr lang="en-US" sz="1200" kern="1200" dirty="0" smtClean="0">
              <a:solidFill>
                <a:schemeClr val="tx1"/>
              </a:solidFill>
              <a:effectLst/>
              <a:latin typeface="+mn-lt"/>
              <a:ea typeface="+mn-ea"/>
              <a:cs typeface="+mn-cs"/>
            </a:endParaRPr>
          </a:p>
          <a:p>
            <a:pPr marL="0" indent="0">
              <a:buFont typeface="Arial" charset="0"/>
              <a:buNone/>
            </a:pP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must beware of the possible cognitive distortions that can cloud our thinking. These distorted thoughts come from the lies the enemy of God places in our hearts. Naturally, as human beings and sinners, we tend to allow these distortions in our mind.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John 8:44:</a:t>
            </a:r>
            <a:r>
              <a:rPr lang="en-US" sz="1200" kern="1200" dirty="0" smtClean="0">
                <a:solidFill>
                  <a:schemeClr val="tx1"/>
                </a:solidFill>
                <a:effectLst/>
                <a:latin typeface="+mn-lt"/>
                <a:ea typeface="+mn-ea"/>
                <a:cs typeface="+mn-cs"/>
              </a:rPr>
              <a:t> “You are of </a:t>
            </a:r>
            <a:r>
              <a:rPr lang="en-US" sz="1200" i="1" kern="1200" dirty="0" smtClean="0">
                <a:solidFill>
                  <a:schemeClr val="tx1"/>
                </a:solidFill>
                <a:effectLst/>
                <a:latin typeface="+mn-lt"/>
                <a:ea typeface="+mn-ea"/>
                <a:cs typeface="+mn-cs"/>
              </a:rPr>
              <a:t>your</a:t>
            </a:r>
            <a:r>
              <a:rPr lang="en-US" sz="1200" kern="1200" dirty="0" smtClean="0">
                <a:solidFill>
                  <a:schemeClr val="tx1"/>
                </a:solidFill>
                <a:effectLst/>
                <a:latin typeface="+mn-lt"/>
                <a:ea typeface="+mn-ea"/>
                <a:cs typeface="+mn-cs"/>
              </a:rPr>
              <a:t> father the devil, and it is your will to practice the desires [which are characteristic] of your father. He was a murderer from the beginning, and does not stand in the truth because there is no truth in him. When he lies, he speaks what it natural to him, for he is a liar and the father of lies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half-truths.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However, Scripture can help us to see more clearly and avoid distortions. Reframing these beliefs in the light of God’s word brings freedom.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John 8:32:</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you shall know the truth, and the truth shall set you free.”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9</a:t>
            </a:fld>
            <a:endParaRPr lang="en-US"/>
          </a:p>
        </p:txBody>
      </p:sp>
    </p:spTree>
    <p:extLst>
      <p:ext uri="{BB962C8B-B14F-4D97-AF65-F5344CB8AC3E}">
        <p14:creationId xmlns:p14="http://schemas.microsoft.com/office/powerpoint/2010/main" val="122767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48853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471162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105319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96835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9C156-3C82-6E4E-BA32-0FD1AAB896F7}" type="datetimeFigureOut">
              <a:rPr lang="en-US" smtClean="0"/>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143744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69C156-3C82-6E4E-BA32-0FD1AAB896F7}" type="datetimeFigureOut">
              <a:rPr lang="en-US" smtClean="0"/>
              <a:t>7/7/2016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201771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69C156-3C82-6E4E-BA32-0FD1AAB896F7}" type="datetimeFigureOut">
              <a:rPr lang="en-US" smtClean="0"/>
              <a:t>7/7/2016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76267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69C156-3C82-6E4E-BA32-0FD1AAB896F7}" type="datetimeFigureOut">
              <a:rPr lang="en-US" smtClean="0"/>
              <a:t>7/7/2016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210346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9C156-3C82-6E4E-BA32-0FD1AAB896F7}" type="datetimeFigureOut">
              <a:rPr lang="en-US" smtClean="0"/>
              <a:t>7/7/2016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102144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9C156-3C82-6E4E-BA32-0FD1AAB896F7}" type="datetimeFigureOut">
              <a:rPr lang="en-US" smtClean="0"/>
              <a:t>7/7/2016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50972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9C156-3C82-6E4E-BA32-0FD1AAB896F7}" type="datetimeFigureOut">
              <a:rPr lang="en-US" smtClean="0"/>
              <a:t>7/7/2016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62496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9C156-3C82-6E4E-BA32-0FD1AAB896F7}" type="datetimeFigureOut">
              <a:rPr lang="en-US" smtClean="0"/>
              <a:t>7/7/2016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3B15C-BAF0-6A4B-AF9E-44A07EE3F24B}" type="slidenum">
              <a:rPr lang="en-US" smtClean="0"/>
              <a:t>‹#›</a:t>
            </a:fld>
            <a:endParaRPr lang="en-US"/>
          </a:p>
        </p:txBody>
      </p:sp>
    </p:spTree>
    <p:extLst>
      <p:ext uri="{BB962C8B-B14F-4D97-AF65-F5344CB8AC3E}">
        <p14:creationId xmlns:p14="http://schemas.microsoft.com/office/powerpoint/2010/main" val="1490758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163"/>
            <a:ext cx="9144000" cy="6858000"/>
          </a:xfrm>
          <a:prstGeom prst="rect">
            <a:avLst/>
          </a:prstGeom>
        </p:spPr>
      </p:pic>
      <p:sp>
        <p:nvSpPr>
          <p:cNvPr id="2" name="Title 1"/>
          <p:cNvSpPr>
            <a:spLocks noGrp="1"/>
          </p:cNvSpPr>
          <p:nvPr>
            <p:ph type="ctrTitle"/>
          </p:nvPr>
        </p:nvSpPr>
        <p:spPr>
          <a:xfrm>
            <a:off x="685800" y="2062163"/>
            <a:ext cx="7772400" cy="2387600"/>
          </a:xfrm>
        </p:spPr>
        <p:txBody>
          <a:bodyPr>
            <a:noAutofit/>
          </a:bodyPr>
          <a:lstStyle/>
          <a:p>
            <a:r>
              <a:rPr lang="es-ES" sz="4000" b="1" dirty="0" smtClean="0">
                <a:solidFill>
                  <a:schemeClr val="bg1"/>
                </a:solidFill>
                <a:latin typeface="Century Gothic" charset="0"/>
                <a:ea typeface="Century Gothic" charset="0"/>
                <a:cs typeface="Century Gothic" charset="0"/>
              </a:rPr>
              <a:t>SANIDAD</a:t>
            </a:r>
            <a:r>
              <a:rPr lang="es-ES" sz="4000" dirty="0" smtClean="0">
                <a:solidFill>
                  <a:schemeClr val="bg1"/>
                </a:solidFill>
                <a:latin typeface="Century Gothic" charset="0"/>
                <a:ea typeface="Century Gothic" charset="0"/>
                <a:cs typeface="Century Gothic" charset="0"/>
              </a:rPr>
              <a:t> </a:t>
            </a:r>
            <a:r>
              <a:rPr lang="es-ES" sz="4000" b="1" dirty="0" smtClean="0">
                <a:solidFill>
                  <a:srgbClr val="941651"/>
                </a:solidFill>
                <a:latin typeface="Century Gothic" charset="0"/>
                <a:ea typeface="Century Gothic" charset="0"/>
                <a:cs typeface="Century Gothic" charset="0"/>
              </a:rPr>
              <a:t>EMOCIONAL</a:t>
            </a:r>
            <a:br>
              <a:rPr lang="es-ES" sz="4000" b="1" dirty="0" smtClean="0">
                <a:solidFill>
                  <a:srgbClr val="941651"/>
                </a:solidFill>
                <a:latin typeface="Century Gothic" charset="0"/>
                <a:ea typeface="Century Gothic" charset="0"/>
                <a:cs typeface="Century Gothic" charset="0"/>
              </a:rPr>
            </a:br>
            <a:r>
              <a:rPr lang="es-ES" sz="2000" i="1" dirty="0" smtClean="0">
                <a:solidFill>
                  <a:schemeClr val="bg1"/>
                </a:solidFill>
                <a:latin typeface="Palatino Linotype" charset="0"/>
                <a:ea typeface="Palatino Linotype" charset="0"/>
                <a:cs typeface="Palatino Linotype" charset="0"/>
              </a:rPr>
              <a:t>Adaptado de Ministerio Adventista de Recuperación</a:t>
            </a:r>
            <a:r>
              <a:rPr lang="en-US" sz="2000" i="1" dirty="0" smtClean="0">
                <a:solidFill>
                  <a:schemeClr val="bg1"/>
                </a:solidFill>
                <a:latin typeface="Palatino Linotype" charset="0"/>
                <a:ea typeface="Palatino Linotype" charset="0"/>
                <a:cs typeface="Palatino Linotype" charset="0"/>
              </a:rPr>
              <a:t/>
            </a:r>
            <a:br>
              <a:rPr lang="en-US" sz="2000" i="1" dirty="0" smtClean="0">
                <a:solidFill>
                  <a:schemeClr val="bg1"/>
                </a:solidFill>
                <a:latin typeface="Palatino Linotype" charset="0"/>
                <a:ea typeface="Palatino Linotype" charset="0"/>
                <a:cs typeface="Palatino Linotype" charset="0"/>
              </a:rPr>
            </a:br>
            <a:endParaRPr lang="en-US" sz="2400" dirty="0">
              <a:solidFill>
                <a:schemeClr val="bg1"/>
              </a:solidFill>
            </a:endParaRPr>
          </a:p>
        </p:txBody>
      </p:sp>
      <p:pic>
        <p:nvPicPr>
          <p:cNvPr id="6" name="Picture 6" descr="WMLOGO-small"/>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588217" y="4171950"/>
            <a:ext cx="425766" cy="32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790950" y="4148504"/>
            <a:ext cx="1654427" cy="307777"/>
          </a:xfrm>
          <a:prstGeom prst="rect">
            <a:avLst/>
          </a:prstGeom>
          <a:noFill/>
        </p:spPr>
        <p:txBody>
          <a:bodyPr wrap="none" rtlCol="0">
            <a:spAutoFit/>
          </a:bodyPr>
          <a:lstStyle/>
          <a:p>
            <a:r>
              <a:rPr lang="en-US" sz="1400" dirty="0" err="1" smtClean="0"/>
              <a:t>por</a:t>
            </a:r>
            <a:r>
              <a:rPr lang="en-US" sz="1400" dirty="0" smtClean="0"/>
              <a:t> </a:t>
            </a:r>
            <a:r>
              <a:rPr lang="en-US" sz="1400" dirty="0" smtClean="0"/>
              <a:t>Dr. Katia </a:t>
            </a:r>
            <a:r>
              <a:rPr lang="en-US" sz="1400" dirty="0" err="1" smtClean="0"/>
              <a:t>Reinert</a:t>
            </a:r>
            <a:endParaRPr lang="en-US" sz="1400" dirty="0"/>
          </a:p>
        </p:txBody>
      </p:sp>
    </p:spTree>
    <p:extLst>
      <p:ext uri="{BB962C8B-B14F-4D97-AF65-F5344CB8AC3E}">
        <p14:creationId xmlns:p14="http://schemas.microsoft.com/office/powerpoint/2010/main" val="766319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311275"/>
            <a:ext cx="7886700" cy="2593975"/>
          </a:xfrm>
        </p:spPr>
        <p:txBody>
          <a:bodyPr>
            <a:normAutofit/>
          </a:bodyPr>
          <a:lstStyle/>
          <a:p>
            <a:r>
              <a:rPr lang="es-ES" sz="2400" dirty="0" smtClean="0"/>
              <a:t>La gente quebrantada con frecuencia hiere a otras personas en su intento de protegerse a sí misma.</a:t>
            </a:r>
          </a:p>
          <a:p>
            <a:pPr marL="0" indent="0">
              <a:buNone/>
            </a:pPr>
            <a:endParaRPr lang="es-ES" sz="2400" dirty="0" smtClean="0"/>
          </a:p>
          <a:p>
            <a:pPr lvl="0"/>
            <a:r>
              <a:rPr lang="es-ES" sz="2400" dirty="0" smtClean="0"/>
              <a:t>Una parte del proceso de sanidad es mirarnos honestamente a nosotros mismos, confesar y arrepentirnos.</a:t>
            </a:r>
            <a:endParaRPr lang="es-ES" sz="2400" dirty="0"/>
          </a:p>
        </p:txBody>
      </p:sp>
    </p:spTree>
    <p:extLst>
      <p:ext uri="{BB962C8B-B14F-4D97-AF65-F5344CB8AC3E}">
        <p14:creationId xmlns:p14="http://schemas.microsoft.com/office/powerpoint/2010/main" val="262483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387475"/>
            <a:ext cx="7886700" cy="2479675"/>
          </a:xfrm>
        </p:spPr>
        <p:txBody>
          <a:bodyPr>
            <a:normAutofit fontScale="92500"/>
          </a:bodyPr>
          <a:lstStyle/>
          <a:p>
            <a:pPr lvl="0">
              <a:lnSpc>
                <a:spcPct val="100000"/>
              </a:lnSpc>
            </a:pPr>
            <a:r>
              <a:rPr lang="es-ES" sz="2400" dirty="0" smtClean="0"/>
              <a:t>La gente quebrantada hace lo mejor que puede para sobrevivir.  </a:t>
            </a:r>
          </a:p>
          <a:p>
            <a:pPr lvl="0">
              <a:lnSpc>
                <a:spcPct val="100000"/>
              </a:lnSpc>
            </a:pPr>
            <a:r>
              <a:rPr lang="es-ES" sz="2400" dirty="0" smtClean="0"/>
              <a:t>En este proceso, construye estructuras para protegerse a sí misma</a:t>
            </a:r>
            <a:r>
              <a:rPr lang="es-ES" sz="2400" dirty="0" smtClean="0"/>
              <a:t> y, al hacerlo, vive como si fuera dependiente solo de sí misma.</a:t>
            </a:r>
            <a:endParaRPr lang="es-ES" sz="2400" dirty="0" smtClean="0"/>
          </a:p>
          <a:p>
            <a:pPr lvl="0">
              <a:lnSpc>
                <a:spcPct val="100000"/>
              </a:lnSpc>
            </a:pPr>
            <a:r>
              <a:rPr lang="es-ES" sz="2400" dirty="0" smtClean="0"/>
              <a:t>Esta es una forma de idolatría a la que debe hacérsele frente.</a:t>
            </a:r>
            <a:endParaRPr lang="es-ES" sz="2400" dirty="0"/>
          </a:p>
        </p:txBody>
      </p:sp>
    </p:spTree>
    <p:extLst>
      <p:ext uri="{BB962C8B-B14F-4D97-AF65-F5344CB8AC3E}">
        <p14:creationId xmlns:p14="http://schemas.microsoft.com/office/powerpoint/2010/main" val="1337005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19" y="1"/>
            <a:ext cx="9507119" cy="6858000"/>
          </a:xfrm>
          <a:prstGeom prst="rect">
            <a:avLst/>
          </a:prstGeom>
        </p:spPr>
      </p:pic>
      <p:sp>
        <p:nvSpPr>
          <p:cNvPr id="2" name="Title 1"/>
          <p:cNvSpPr>
            <a:spLocks noGrp="1"/>
          </p:cNvSpPr>
          <p:nvPr>
            <p:ph type="title"/>
          </p:nvPr>
        </p:nvSpPr>
        <p:spPr>
          <a:xfrm>
            <a:off x="628650" y="841376"/>
            <a:ext cx="7886700" cy="1325563"/>
          </a:xfrm>
        </p:spPr>
        <p:txBody>
          <a:bodyPr/>
          <a:lstStyle/>
          <a:p>
            <a:r>
              <a:rPr lang="en-US" spc="300" dirty="0" smtClean="0">
                <a:solidFill>
                  <a:schemeClr val="bg1"/>
                </a:solidFill>
                <a:latin typeface="Century Gothic" charset="0"/>
                <a:ea typeface="Century Gothic" charset="0"/>
                <a:cs typeface="Century Gothic" charset="0"/>
              </a:rPr>
              <a:t>ACTIVIDAD</a:t>
            </a:r>
            <a:endParaRPr lang="en-US" spc="300" dirty="0">
              <a:solidFill>
                <a:schemeClr val="bg1"/>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142875" y="2066207"/>
            <a:ext cx="9115425" cy="4791794"/>
          </a:xfrm>
        </p:spPr>
        <p:txBody>
          <a:bodyPr>
            <a:noAutofit/>
          </a:bodyPr>
          <a:lstStyle/>
          <a:p>
            <a:pPr marL="0" indent="0">
              <a:lnSpc>
                <a:spcPct val="100000"/>
              </a:lnSpc>
              <a:buNone/>
            </a:pPr>
            <a:r>
              <a:rPr lang="es-ES" sz="2000" dirty="0" smtClean="0">
                <a:solidFill>
                  <a:srgbClr val="002060"/>
                </a:solidFill>
              </a:rPr>
              <a:t>REDACTAR 5-10 RAZONES POR LAS CUALES TE SIENTES LASTIMADO O QUEBRANTADO. </a:t>
            </a:r>
          </a:p>
          <a:p>
            <a:pPr marL="0" indent="0">
              <a:lnSpc>
                <a:spcPct val="100000"/>
              </a:lnSpc>
              <a:buNone/>
            </a:pPr>
            <a:r>
              <a:rPr lang="es-ES" sz="2000" dirty="0" smtClean="0">
                <a:solidFill>
                  <a:srgbClr val="002060"/>
                </a:solidFill>
              </a:rPr>
              <a:t>CONSIDERA LO SIGUIENTE:</a:t>
            </a:r>
          </a:p>
          <a:p>
            <a:pPr lvl="1">
              <a:lnSpc>
                <a:spcPct val="100000"/>
              </a:lnSpc>
              <a:buFont typeface="Arial" charset="0"/>
              <a:buChar char="•"/>
            </a:pPr>
            <a:r>
              <a:rPr lang="es-ES" sz="1800" dirty="0" smtClean="0">
                <a:solidFill>
                  <a:srgbClr val="941651"/>
                </a:solidFill>
              </a:rPr>
              <a:t>¿En qué forma tales experiencias negativas debidas a traumas o pérdidas te est</a:t>
            </a:r>
            <a:r>
              <a:rPr lang="es-ES" sz="1800" dirty="0" smtClean="0">
                <a:solidFill>
                  <a:srgbClr val="941651"/>
                </a:solidFill>
              </a:rPr>
              <a:t>án afectando?</a:t>
            </a:r>
            <a:endParaRPr lang="es-ES" sz="1800" dirty="0" smtClean="0">
              <a:solidFill>
                <a:srgbClr val="941651"/>
              </a:solidFill>
            </a:endParaRPr>
          </a:p>
          <a:p>
            <a:pPr lvl="1">
              <a:lnSpc>
                <a:spcPct val="100000"/>
              </a:lnSpc>
              <a:buFont typeface="Arial" charset="0"/>
              <a:buChar char="•"/>
            </a:pPr>
            <a:r>
              <a:rPr lang="es-ES" sz="1800" dirty="0" smtClean="0">
                <a:solidFill>
                  <a:srgbClr val="941651"/>
                </a:solidFill>
              </a:rPr>
              <a:t>¿Están estas experiencias causando que lastimes a otros a través de tu comportamiento?</a:t>
            </a:r>
          </a:p>
          <a:p>
            <a:pPr lvl="2">
              <a:lnSpc>
                <a:spcPct val="100000"/>
              </a:lnSpc>
              <a:buFont typeface="Arial" charset="0"/>
              <a:buChar char="•"/>
            </a:pPr>
            <a:r>
              <a:rPr lang="es-ES" sz="1800" dirty="0" smtClean="0">
                <a:solidFill>
                  <a:srgbClr val="941651"/>
                </a:solidFill>
              </a:rPr>
              <a:t>¿Lastimas a otros?</a:t>
            </a:r>
          </a:p>
          <a:p>
            <a:pPr lvl="2">
              <a:lnSpc>
                <a:spcPct val="100000"/>
              </a:lnSpc>
              <a:buFont typeface="Arial" charset="0"/>
              <a:buChar char="•"/>
            </a:pPr>
            <a:r>
              <a:rPr lang="es-ES" sz="1800" dirty="0" smtClean="0">
                <a:solidFill>
                  <a:srgbClr val="941651"/>
                </a:solidFill>
              </a:rPr>
              <a:t>¿Estás amargado</a:t>
            </a:r>
            <a:r>
              <a:rPr lang="es-ES" sz="1800" dirty="0" smtClean="0">
                <a:solidFill>
                  <a:srgbClr val="941651"/>
                </a:solidFill>
              </a:rPr>
              <a:t>?</a:t>
            </a:r>
          </a:p>
          <a:p>
            <a:pPr lvl="1">
              <a:lnSpc>
                <a:spcPct val="100000"/>
              </a:lnSpc>
              <a:buFont typeface="Arial" charset="0"/>
              <a:buChar char="•"/>
            </a:pPr>
            <a:r>
              <a:rPr lang="es-ES" sz="1800" dirty="0" smtClean="0">
                <a:solidFill>
                  <a:srgbClr val="941651"/>
                </a:solidFill>
              </a:rPr>
              <a:t>¿Estás cultivando distorsiones acerca de:</a:t>
            </a:r>
          </a:p>
          <a:p>
            <a:pPr lvl="2">
              <a:lnSpc>
                <a:spcPct val="100000"/>
              </a:lnSpc>
            </a:pPr>
            <a:r>
              <a:rPr lang="es-ES" sz="1800" dirty="0" err="1" smtClean="0">
                <a:solidFill>
                  <a:srgbClr val="941651"/>
                </a:solidFill>
              </a:rPr>
              <a:t>Tí</a:t>
            </a:r>
            <a:r>
              <a:rPr lang="es-ES" sz="1800" dirty="0" smtClean="0">
                <a:solidFill>
                  <a:srgbClr val="941651"/>
                </a:solidFill>
              </a:rPr>
              <a:t> mismo?</a:t>
            </a:r>
          </a:p>
          <a:p>
            <a:pPr lvl="2">
              <a:lnSpc>
                <a:spcPct val="100000"/>
              </a:lnSpc>
            </a:pPr>
            <a:r>
              <a:rPr lang="es-ES" sz="1800" dirty="0" smtClean="0">
                <a:solidFill>
                  <a:srgbClr val="941651"/>
                </a:solidFill>
              </a:rPr>
              <a:t>Dios?</a:t>
            </a:r>
          </a:p>
          <a:p>
            <a:pPr lvl="2">
              <a:lnSpc>
                <a:spcPct val="100000"/>
              </a:lnSpc>
            </a:pPr>
            <a:r>
              <a:rPr lang="es-ES" sz="1800" dirty="0" smtClean="0">
                <a:solidFill>
                  <a:srgbClr val="941651"/>
                </a:solidFill>
              </a:rPr>
              <a:t>De otros que te rodean?</a:t>
            </a:r>
          </a:p>
          <a:p>
            <a:pPr lvl="2">
              <a:lnSpc>
                <a:spcPct val="100000"/>
              </a:lnSpc>
            </a:pPr>
            <a:r>
              <a:rPr lang="es-ES" sz="1800" dirty="0" smtClean="0">
                <a:solidFill>
                  <a:srgbClr val="941651"/>
                </a:solidFill>
              </a:rPr>
              <a:t>Del mundo?</a:t>
            </a:r>
          </a:p>
          <a:p>
            <a:pPr lvl="1">
              <a:lnSpc>
                <a:spcPct val="100000"/>
              </a:lnSpc>
            </a:pPr>
            <a:r>
              <a:rPr lang="es-ES" sz="1800" dirty="0" smtClean="0">
                <a:solidFill>
                  <a:srgbClr val="941651"/>
                </a:solidFill>
              </a:rPr>
              <a:t>¿Anhelas la sanidad?</a:t>
            </a:r>
          </a:p>
          <a:p>
            <a:pPr marL="0" indent="0">
              <a:lnSpc>
                <a:spcPct val="100000"/>
              </a:lnSpc>
              <a:buNone/>
            </a:pPr>
            <a:endParaRPr lang="en-US" sz="2400" dirty="0" smtClean="0"/>
          </a:p>
          <a:p>
            <a:pPr marL="0" indent="0" algn="ctr">
              <a:lnSpc>
                <a:spcPct val="100000"/>
              </a:lnSpc>
              <a:buNone/>
            </a:pPr>
            <a:endParaRPr lang="en-US" sz="2400" dirty="0"/>
          </a:p>
          <a:p>
            <a:pPr marL="0" indent="0" algn="ctr">
              <a:lnSpc>
                <a:spcPct val="100000"/>
              </a:lnSpc>
              <a:buNone/>
            </a:pPr>
            <a:endParaRPr lang="en-US" sz="2400" dirty="0" smtClean="0"/>
          </a:p>
        </p:txBody>
      </p:sp>
    </p:spTree>
    <p:extLst>
      <p:ext uri="{BB962C8B-B14F-4D97-AF65-F5344CB8AC3E}">
        <p14:creationId xmlns:p14="http://schemas.microsoft.com/office/powerpoint/2010/main" val="483123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95300" y="168275"/>
            <a:ext cx="8286750" cy="4098926"/>
          </a:xfrm>
        </p:spPr>
        <p:txBody>
          <a:bodyPr>
            <a:normAutofit/>
          </a:bodyPr>
          <a:lstStyle/>
          <a:p>
            <a:pPr marL="0" indent="0" algn="ctr">
              <a:lnSpc>
                <a:spcPct val="100000"/>
              </a:lnSpc>
              <a:buNone/>
            </a:pPr>
            <a:r>
              <a:rPr lang="en-US" sz="2000" dirty="0"/>
              <a:t> </a:t>
            </a:r>
          </a:p>
          <a:p>
            <a:pPr marL="0" indent="0" algn="ctr">
              <a:lnSpc>
                <a:spcPct val="100000"/>
              </a:lnSpc>
              <a:buNone/>
            </a:pPr>
            <a:r>
              <a:rPr lang="es-ES" sz="2000" dirty="0" smtClean="0"/>
              <a:t>…Me ha enviado a vendar [las heridas de] los quebrantados,</a:t>
            </a:r>
            <a:br>
              <a:rPr lang="es-ES" sz="2000" dirty="0" smtClean="0"/>
            </a:br>
            <a:r>
              <a:rPr lang="es-ES" sz="2000" dirty="0" smtClean="0"/>
              <a:t>a publicar libertad [del confinamiento y la condenación] a los cautivos [físicos y espirituales], y a los presos apertura de la cárcel;</a:t>
            </a:r>
            <a:br>
              <a:rPr lang="es-ES" sz="2000" dirty="0" smtClean="0"/>
            </a:br>
            <a:r>
              <a:rPr lang="es-ES" sz="2000" dirty="0" smtClean="0"/>
              <a:t>para proclamar el año favorable de </a:t>
            </a:r>
            <a:r>
              <a:rPr lang="es-ES" sz="2000" cap="small" dirty="0" smtClean="0"/>
              <a:t>Jehová</a:t>
            </a:r>
            <a:r>
              <a:rPr lang="es-ES" sz="2000" dirty="0" smtClean="0"/>
              <a:t>,</a:t>
            </a:r>
            <a:r>
              <a:rPr lang="es-ES" sz="2000" baseline="30000" dirty="0" smtClean="0"/>
              <a:t> </a:t>
            </a:r>
            <a:r>
              <a:rPr lang="es-ES" sz="2000" dirty="0" smtClean="0"/>
              <a:t>y el día de venganza del Dios nuestro;  a consolar a todos los enlutados;</a:t>
            </a:r>
            <a:br>
              <a:rPr lang="es-ES" sz="2000" dirty="0" smtClean="0"/>
            </a:br>
            <a:r>
              <a:rPr lang="es-ES" sz="2000" baseline="30000" dirty="0" smtClean="0"/>
              <a:t> </a:t>
            </a:r>
            <a:r>
              <a:rPr lang="es-ES" sz="2000" dirty="0" smtClean="0"/>
              <a:t>Ta ordenar que a los afligidos de Sion se les dé gloria en lugar de</a:t>
            </a:r>
            <a:br>
              <a:rPr lang="es-ES" sz="2000" dirty="0" smtClean="0"/>
            </a:br>
            <a:r>
              <a:rPr lang="es-ES" sz="2000" dirty="0" smtClean="0"/>
              <a:t>ceniza [en su cabeza, una señal de luto],</a:t>
            </a:r>
            <a:br>
              <a:rPr lang="es-ES" sz="2000" dirty="0" smtClean="0"/>
            </a:br>
            <a:r>
              <a:rPr lang="es-ES" sz="2000" dirty="0" smtClean="0"/>
              <a:t>óleo de gozo en lugar de luto, manto de [que expresa] alegría en lugar del espíritu angustiado. </a:t>
            </a:r>
          </a:p>
          <a:p>
            <a:pPr marL="0" indent="0" algn="ctr">
              <a:lnSpc>
                <a:spcPct val="100000"/>
              </a:lnSpc>
              <a:buNone/>
            </a:pPr>
            <a:r>
              <a:rPr lang="es-ES" sz="2000" dirty="0" smtClean="0"/>
              <a:t>Isaías 61:1-3 </a:t>
            </a:r>
            <a:endParaRPr lang="es-ES" sz="2000" dirty="0"/>
          </a:p>
        </p:txBody>
      </p:sp>
    </p:spTree>
    <p:extLst>
      <p:ext uri="{BB962C8B-B14F-4D97-AF65-F5344CB8AC3E}">
        <p14:creationId xmlns:p14="http://schemas.microsoft.com/office/powerpoint/2010/main" val="1834617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85800" y="701675"/>
            <a:ext cx="7886700" cy="4351338"/>
          </a:xfrm>
        </p:spPr>
        <p:txBody>
          <a:bodyPr/>
          <a:lstStyle/>
          <a:p>
            <a:pPr marL="0" indent="0" algn="ctr">
              <a:lnSpc>
                <a:spcPct val="100000"/>
              </a:lnSpc>
              <a:buNone/>
            </a:pPr>
            <a:r>
              <a:rPr lang="es-ES" b="1" dirty="0" smtClean="0">
                <a:solidFill>
                  <a:srgbClr val="941651"/>
                </a:solidFill>
              </a:rPr>
              <a:t>Conozco vuestras lágrimas; yo también he llorado. </a:t>
            </a:r>
          </a:p>
          <a:p>
            <a:pPr marL="0" indent="0" algn="ctr">
              <a:lnSpc>
                <a:spcPct val="100000"/>
              </a:lnSpc>
              <a:buNone/>
            </a:pPr>
            <a:r>
              <a:rPr lang="es-ES" dirty="0" smtClean="0">
                <a:solidFill>
                  <a:schemeClr val="tx1">
                    <a:lumMod val="85000"/>
                    <a:lumOff val="15000"/>
                  </a:schemeClr>
                </a:solidFill>
              </a:rPr>
              <a:t>Conozco los pesares demasiado hondos para ser susurrados a ningún oído humano. No penséis que estáis solitarios y desamparados. Aunque en la tierra vuestro dolor no toque cuerda sensible alguna en </a:t>
            </a:r>
            <a:r>
              <a:rPr lang="es-ES" dirty="0" smtClean="0">
                <a:solidFill>
                  <a:schemeClr val="tx1">
                    <a:lumMod val="85000"/>
                    <a:lumOff val="15000"/>
                  </a:schemeClr>
                </a:solidFill>
              </a:rPr>
              <a:t>ningún corazón, miradme a mí, y VIVID</a:t>
            </a:r>
            <a:r>
              <a:rPr lang="es-ES" dirty="0" smtClean="0">
                <a:solidFill>
                  <a:schemeClr val="tx1">
                    <a:lumMod val="85000"/>
                    <a:lumOff val="15000"/>
                  </a:schemeClr>
                </a:solidFill>
              </a:rPr>
              <a:t>.  </a:t>
            </a:r>
          </a:p>
          <a:p>
            <a:pPr marL="0" indent="0" algn="ctr">
              <a:lnSpc>
                <a:spcPct val="100000"/>
              </a:lnSpc>
              <a:buNone/>
            </a:pPr>
            <a:r>
              <a:rPr lang="es-ES" sz="2000" i="1" dirty="0" smtClean="0">
                <a:solidFill>
                  <a:schemeClr val="tx1">
                    <a:lumMod val="85000"/>
                    <a:lumOff val="15000"/>
                  </a:schemeClr>
                </a:solidFill>
              </a:rPr>
              <a:t>El Deseado de todas las gentes, </a:t>
            </a:r>
            <a:r>
              <a:rPr lang="es-ES" sz="2000" dirty="0" smtClean="0">
                <a:solidFill>
                  <a:schemeClr val="tx1">
                    <a:lumMod val="85000"/>
                    <a:lumOff val="15000"/>
                  </a:schemeClr>
                </a:solidFill>
              </a:rPr>
              <a:t>p. 446, énfasis añadido</a:t>
            </a:r>
            <a:endParaRPr lang="es-ES" sz="2000" dirty="0">
              <a:solidFill>
                <a:schemeClr val="tx1">
                  <a:lumMod val="85000"/>
                  <a:lumOff val="15000"/>
                </a:schemeClr>
              </a:solidFill>
            </a:endParaRPr>
          </a:p>
        </p:txBody>
      </p:sp>
    </p:spTree>
    <p:extLst>
      <p:ext uri="{BB962C8B-B14F-4D97-AF65-F5344CB8AC3E}">
        <p14:creationId xmlns:p14="http://schemas.microsoft.com/office/powerpoint/2010/main" val="158349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19" y="1"/>
            <a:ext cx="9507119" cy="6858000"/>
          </a:xfrm>
          <a:prstGeom prst="rect">
            <a:avLst/>
          </a:prstGeom>
        </p:spPr>
      </p:pic>
      <p:sp>
        <p:nvSpPr>
          <p:cNvPr id="2" name="Title 1"/>
          <p:cNvSpPr>
            <a:spLocks noGrp="1"/>
          </p:cNvSpPr>
          <p:nvPr>
            <p:ph type="title"/>
          </p:nvPr>
        </p:nvSpPr>
        <p:spPr>
          <a:xfrm>
            <a:off x="628650" y="822326"/>
            <a:ext cx="7886700" cy="1325563"/>
          </a:xfrm>
        </p:spPr>
        <p:txBody>
          <a:bodyPr>
            <a:normAutofit/>
          </a:bodyPr>
          <a:lstStyle/>
          <a:p>
            <a:r>
              <a:rPr lang="en-US" sz="4000" spc="300" dirty="0" smtClean="0">
                <a:solidFill>
                  <a:schemeClr val="bg1"/>
                </a:solidFill>
                <a:latin typeface="Century Gothic" charset="0"/>
                <a:ea typeface="Century Gothic" charset="0"/>
                <a:cs typeface="Century Gothic" charset="0"/>
              </a:rPr>
              <a:t>ACTIVIDAD</a:t>
            </a:r>
            <a:endParaRPr lang="en-US" sz="4000" spc="300" dirty="0">
              <a:solidFill>
                <a:schemeClr val="bg1"/>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571500" y="2067415"/>
            <a:ext cx="7118838" cy="2973510"/>
          </a:xfrm>
        </p:spPr>
        <p:txBody>
          <a:bodyPr>
            <a:normAutofit fontScale="92500"/>
          </a:bodyPr>
          <a:lstStyle/>
          <a:p>
            <a:pPr marL="0" indent="0">
              <a:lnSpc>
                <a:spcPct val="100000"/>
              </a:lnSpc>
              <a:buNone/>
            </a:pPr>
            <a:r>
              <a:rPr lang="es-ES" sz="2400" dirty="0" smtClean="0">
                <a:solidFill>
                  <a:srgbClr val="941651"/>
                </a:solidFill>
              </a:rPr>
              <a:t>¿Cuáles experiencias dejan cicatrices…</a:t>
            </a:r>
          </a:p>
          <a:p>
            <a:pPr lvl="2">
              <a:lnSpc>
                <a:spcPct val="100000"/>
              </a:lnSpc>
              <a:buFont typeface="Wingdings" charset="2"/>
              <a:buChar char="Ø"/>
            </a:pPr>
            <a:r>
              <a:rPr lang="es-ES" dirty="0" smtClean="0">
                <a:solidFill>
                  <a:srgbClr val="002060"/>
                </a:solidFill>
              </a:rPr>
              <a:t>en tu corazón?</a:t>
            </a:r>
          </a:p>
          <a:p>
            <a:pPr lvl="2">
              <a:lnSpc>
                <a:spcPct val="100000"/>
              </a:lnSpc>
              <a:buFont typeface="Wingdings" charset="2"/>
              <a:buChar char="Ø"/>
            </a:pPr>
            <a:r>
              <a:rPr lang="es-ES" dirty="0" smtClean="0">
                <a:solidFill>
                  <a:srgbClr val="002060"/>
                </a:solidFill>
              </a:rPr>
              <a:t>en tu mente?</a:t>
            </a:r>
          </a:p>
          <a:p>
            <a:pPr lvl="2">
              <a:lnSpc>
                <a:spcPct val="100000"/>
              </a:lnSpc>
              <a:buFont typeface="Wingdings" charset="2"/>
              <a:buChar char="Ø"/>
            </a:pPr>
            <a:r>
              <a:rPr lang="es-ES" dirty="0" smtClean="0">
                <a:solidFill>
                  <a:srgbClr val="002060"/>
                </a:solidFill>
              </a:rPr>
              <a:t>en tu alma</a:t>
            </a:r>
            <a:r>
              <a:rPr lang="es-ES" dirty="0" smtClean="0">
                <a:solidFill>
                  <a:srgbClr val="002060"/>
                </a:solidFill>
              </a:rPr>
              <a:t>?</a:t>
            </a:r>
          </a:p>
          <a:p>
            <a:pPr>
              <a:lnSpc>
                <a:spcPct val="100000"/>
              </a:lnSpc>
            </a:pPr>
            <a:r>
              <a:rPr lang="es-ES" sz="2400" dirty="0" smtClean="0">
                <a:solidFill>
                  <a:srgbClr val="941651"/>
                </a:solidFill>
              </a:rPr>
              <a:t>Cuenta esta experiencia a la persona que tienes al lado. </a:t>
            </a:r>
          </a:p>
          <a:p>
            <a:pPr>
              <a:lnSpc>
                <a:spcPct val="100000"/>
              </a:lnSpc>
            </a:pPr>
            <a:r>
              <a:rPr lang="es-ES" sz="2400" dirty="0" smtClean="0">
                <a:solidFill>
                  <a:srgbClr val="941651"/>
                </a:solidFill>
              </a:rPr>
              <a:t>O puedes contar cómo alguien a quien conoces ha recibido el impacto de una experiencia dolorosa del pasado. </a:t>
            </a:r>
            <a:endParaRPr lang="es-ES" sz="2400" dirty="0">
              <a:solidFill>
                <a:srgbClr val="941651"/>
              </a:solidFill>
            </a:endParaRPr>
          </a:p>
        </p:txBody>
      </p:sp>
    </p:spTree>
    <p:extLst>
      <p:ext uri="{BB962C8B-B14F-4D97-AF65-F5344CB8AC3E}">
        <p14:creationId xmlns:p14="http://schemas.microsoft.com/office/powerpoint/2010/main" val="1685983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825625"/>
            <a:ext cx="8248650" cy="4351338"/>
          </a:xfrm>
        </p:spPr>
        <p:txBody>
          <a:bodyPr>
            <a:normAutofit fontScale="77500" lnSpcReduction="20000"/>
          </a:bodyPr>
          <a:lstStyle/>
          <a:p>
            <a:pPr marL="0" indent="0">
              <a:lnSpc>
                <a:spcPct val="110000"/>
              </a:lnSpc>
              <a:buNone/>
            </a:pPr>
            <a:endParaRPr lang="es-ES" dirty="0" smtClean="0"/>
          </a:p>
          <a:p>
            <a:pPr>
              <a:lnSpc>
                <a:spcPct val="110000"/>
              </a:lnSpc>
            </a:pPr>
            <a:r>
              <a:rPr lang="es-ES" dirty="0" smtClean="0"/>
              <a:t> </a:t>
            </a:r>
            <a:r>
              <a:rPr lang="es-ES" dirty="0" smtClean="0"/>
              <a:t>S</a:t>
            </a:r>
            <a:r>
              <a:rPr lang="es-ES" dirty="0" smtClean="0"/>
              <a:t>almo 147:2-3 – </a:t>
            </a:r>
            <a:r>
              <a:rPr lang="es-ES" b="1" dirty="0" smtClean="0">
                <a:solidFill>
                  <a:srgbClr val="941651"/>
                </a:solidFill>
              </a:rPr>
              <a:t>DIOS ES EL QUE HACE SANAR</a:t>
            </a:r>
            <a:r>
              <a:rPr lang="es-ES" dirty="0" smtClean="0"/>
              <a:t>.  Nuestro trabajo es colocar en sus manos nuestros corazón adolorido a fin de experimentar lo que Dios desea que experimentemos en nuestra vida. </a:t>
            </a:r>
          </a:p>
          <a:p>
            <a:pPr marL="0" indent="0">
              <a:lnSpc>
                <a:spcPct val="110000"/>
              </a:lnSpc>
              <a:buNone/>
            </a:pPr>
            <a:endParaRPr lang="es-ES" sz="1600" dirty="0" smtClean="0"/>
          </a:p>
          <a:p>
            <a:pPr>
              <a:lnSpc>
                <a:spcPct val="110000"/>
              </a:lnSpc>
            </a:pPr>
            <a:r>
              <a:rPr lang="es-ES" dirty="0" smtClean="0"/>
              <a:t>2 Corintios 1:1-4 – </a:t>
            </a:r>
            <a:r>
              <a:rPr lang="es-ES" dirty="0" smtClean="0"/>
              <a:t>Se describe a Dios como el </a:t>
            </a:r>
            <a:r>
              <a:rPr lang="es-ES" b="1" dirty="0" smtClean="0">
                <a:solidFill>
                  <a:srgbClr val="941651"/>
                </a:solidFill>
              </a:rPr>
              <a:t>DIOS DE TODA CONSOLACIÓN </a:t>
            </a:r>
            <a:r>
              <a:rPr lang="es-ES" dirty="0" smtClean="0"/>
              <a:t>que nos consuela en todos nuestros problemas.</a:t>
            </a:r>
          </a:p>
          <a:p>
            <a:pPr marL="0" indent="0">
              <a:lnSpc>
                <a:spcPct val="110000"/>
              </a:lnSpc>
              <a:buNone/>
            </a:pPr>
            <a:endParaRPr lang="es-ES" sz="1600" dirty="0" smtClean="0"/>
          </a:p>
          <a:p>
            <a:pPr>
              <a:lnSpc>
                <a:spcPct val="110000"/>
              </a:lnSpc>
            </a:pPr>
            <a:r>
              <a:rPr lang="es-ES" dirty="0" smtClean="0"/>
              <a:t>Salmo 147:3 – </a:t>
            </a:r>
            <a:r>
              <a:rPr lang="es-ES" dirty="0" smtClean="0">
                <a:solidFill>
                  <a:srgbClr val="941651"/>
                </a:solidFill>
              </a:rPr>
              <a:t>“</a:t>
            </a:r>
            <a:r>
              <a:rPr lang="es-ES" b="1" dirty="0" smtClean="0">
                <a:solidFill>
                  <a:srgbClr val="941651"/>
                </a:solidFill>
              </a:rPr>
              <a:t>ÉL SANA A LOS QUEBRANTADOS DE CORAZÓN</a:t>
            </a:r>
            <a:r>
              <a:rPr lang="es-ES" dirty="0" smtClean="0"/>
              <a:t/>
            </a:r>
            <a:br>
              <a:rPr lang="es-ES" dirty="0" smtClean="0"/>
            </a:br>
            <a:r>
              <a:rPr lang="es-ES" dirty="0" smtClean="0"/>
              <a:t>y venda sus heridas [sanando su dolor y consolando su tristeza]” (AMP).</a:t>
            </a:r>
            <a:endParaRPr lang="es-ES" dirty="0"/>
          </a:p>
        </p:txBody>
      </p:sp>
    </p:spTree>
    <p:extLst>
      <p:ext uri="{BB962C8B-B14F-4D97-AF65-F5344CB8AC3E}">
        <p14:creationId xmlns:p14="http://schemas.microsoft.com/office/powerpoint/2010/main" val="1045476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209799"/>
            <a:ext cx="7886700" cy="3967163"/>
          </a:xfrm>
        </p:spPr>
        <p:txBody>
          <a:bodyPr>
            <a:normAutofit/>
          </a:bodyPr>
          <a:lstStyle/>
          <a:p>
            <a:pPr marL="0" indent="0">
              <a:buNone/>
            </a:pPr>
            <a:endParaRPr lang="es-ES" sz="2400" b="1" dirty="0" smtClean="0"/>
          </a:p>
          <a:p>
            <a:pPr lvl="0"/>
            <a:r>
              <a:rPr lang="es-ES" sz="2400" dirty="0" smtClean="0"/>
              <a:t>2 Corintios 12:7 – Dios no siempre aleja de nosotros la prueba o el dolor.</a:t>
            </a:r>
          </a:p>
          <a:p>
            <a:pPr marL="0" lvl="0" indent="0">
              <a:buNone/>
            </a:pPr>
            <a:endParaRPr lang="es-ES" sz="1400" dirty="0" smtClean="0"/>
          </a:p>
          <a:p>
            <a:pPr lvl="0"/>
            <a:r>
              <a:rPr lang="es-ES" sz="2400" dirty="0" smtClean="0"/>
              <a:t>S</a:t>
            </a:r>
            <a:r>
              <a:rPr lang="es-ES" sz="2400" dirty="0" smtClean="0"/>
              <a:t>almo 23:4 – </a:t>
            </a:r>
            <a:r>
              <a:rPr lang="es-ES" sz="2400" b="1" dirty="0" smtClean="0">
                <a:solidFill>
                  <a:srgbClr val="941651"/>
                </a:solidFill>
              </a:rPr>
              <a:t>DIOS ESTÁ CON NOSOTROS </a:t>
            </a:r>
            <a:r>
              <a:rPr lang="es-ES" sz="2400" dirty="0" smtClean="0"/>
              <a:t>en medio de nuestras heridas y dolores.</a:t>
            </a:r>
          </a:p>
          <a:p>
            <a:pPr marL="0" lvl="0" indent="0">
              <a:buNone/>
            </a:pPr>
            <a:endParaRPr lang="es-ES" sz="1400" dirty="0" smtClean="0"/>
          </a:p>
          <a:p>
            <a:pPr lvl="0"/>
            <a:r>
              <a:rPr lang="es-ES" sz="2400" dirty="0" smtClean="0"/>
              <a:t>2 Corintios 1:4-5 – Dios no solamente nos consuela a favor nuestro, sino también para que podamos ser instrumentos de consuelo en la vida de otros.</a:t>
            </a:r>
            <a:endParaRPr lang="es-ES" sz="2400" dirty="0"/>
          </a:p>
        </p:txBody>
      </p:sp>
    </p:spTree>
    <p:extLst>
      <p:ext uri="{BB962C8B-B14F-4D97-AF65-F5344CB8AC3E}">
        <p14:creationId xmlns:p14="http://schemas.microsoft.com/office/powerpoint/2010/main" val="1340120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933450" y="1139824"/>
            <a:ext cx="7886700" cy="4765675"/>
          </a:xfrm>
        </p:spPr>
        <p:txBody>
          <a:bodyPr>
            <a:normAutofit/>
          </a:bodyPr>
          <a:lstStyle/>
          <a:p>
            <a:pPr lvl="0">
              <a:lnSpc>
                <a:spcPct val="110000"/>
              </a:lnSpc>
            </a:pPr>
            <a:r>
              <a:rPr lang="es-ES" sz="2000" dirty="0" smtClean="0">
                <a:solidFill>
                  <a:srgbClr val="941651"/>
                </a:solidFill>
              </a:rPr>
              <a:t>ISAÍAS 63:9 – </a:t>
            </a:r>
            <a:r>
              <a:rPr lang="es-ES" sz="2000" b="1" dirty="0" smtClean="0">
                <a:solidFill>
                  <a:srgbClr val="941651"/>
                </a:solidFill>
              </a:rPr>
              <a:t>DIOS MISMO SUFRE SIEMPRE QUE NOSOTROS SUFRIMOS</a:t>
            </a:r>
            <a:r>
              <a:rPr lang="es-ES" sz="2400" b="1" dirty="0" smtClean="0">
                <a:solidFill>
                  <a:srgbClr val="941651"/>
                </a:solidFill>
              </a:rPr>
              <a:t>.  </a:t>
            </a:r>
          </a:p>
          <a:p>
            <a:pPr lvl="1">
              <a:lnSpc>
                <a:spcPct val="110000"/>
              </a:lnSpc>
            </a:pPr>
            <a:r>
              <a:rPr lang="es-ES" sz="2000" dirty="0" smtClean="0"/>
              <a:t>Sufre sin usar </a:t>
            </a:r>
            <a:r>
              <a:rPr lang="es-ES" sz="2000" dirty="0" smtClean="0"/>
              <a:t>ningún mecanismo para minimizar el dolor</a:t>
            </a:r>
            <a:r>
              <a:rPr lang="es-ES" sz="2000" dirty="0" smtClean="0"/>
              <a:t>.</a:t>
            </a:r>
          </a:p>
          <a:p>
            <a:pPr lvl="1">
              <a:lnSpc>
                <a:spcPct val="110000"/>
              </a:lnSpc>
            </a:pPr>
            <a:r>
              <a:rPr lang="es-ES" sz="2000" dirty="0" smtClean="0"/>
              <a:t>Por esta razón, siente plenamente el dolor, todavía más que nosotros.</a:t>
            </a:r>
          </a:p>
          <a:p>
            <a:pPr lvl="0">
              <a:lnSpc>
                <a:spcPct val="110000"/>
              </a:lnSpc>
            </a:pPr>
            <a:r>
              <a:rPr lang="es-ES" sz="2000" dirty="0" smtClean="0">
                <a:solidFill>
                  <a:srgbClr val="941651"/>
                </a:solidFill>
              </a:rPr>
              <a:t>PROVERBIOS 17:22 – </a:t>
            </a:r>
            <a:r>
              <a:rPr lang="es-ES" sz="2000" b="1" dirty="0" smtClean="0">
                <a:solidFill>
                  <a:srgbClr val="941651"/>
                </a:solidFill>
              </a:rPr>
              <a:t>MAS EL ESPIRITU TRISTE SECA LOS HUESOS.</a:t>
            </a:r>
          </a:p>
          <a:p>
            <a:pPr lvl="1">
              <a:lnSpc>
                <a:spcPct val="110000"/>
              </a:lnSpc>
            </a:pPr>
            <a:r>
              <a:rPr lang="es-ES" sz="2000" dirty="0" smtClean="0"/>
              <a:t>El dolor emocional tiene consecuencias físicas; aun la muerte (ver </a:t>
            </a:r>
            <a:r>
              <a:rPr lang="es-ES" sz="2000" dirty="0" err="1" smtClean="0"/>
              <a:t>Proverbioss</a:t>
            </a:r>
            <a:r>
              <a:rPr lang="es-ES" sz="2000" dirty="0" smtClean="0"/>
              <a:t> 18:14). </a:t>
            </a:r>
          </a:p>
          <a:p>
            <a:pPr marL="0" indent="0">
              <a:lnSpc>
                <a:spcPct val="110000"/>
              </a:lnSpc>
              <a:buNone/>
            </a:pPr>
            <a:r>
              <a:rPr lang="en-US" sz="2400" dirty="0"/>
              <a:t> </a:t>
            </a:r>
          </a:p>
          <a:p>
            <a:pPr marL="0" indent="0">
              <a:lnSpc>
                <a:spcPct val="110000"/>
              </a:lnSpc>
              <a:buNone/>
            </a:pPr>
            <a:r>
              <a:rPr lang="en-US" sz="2400" dirty="0"/>
              <a:t> </a:t>
            </a:r>
          </a:p>
        </p:txBody>
      </p:sp>
    </p:spTree>
    <p:extLst>
      <p:ext uri="{BB962C8B-B14F-4D97-AF65-F5344CB8AC3E}">
        <p14:creationId xmlns:p14="http://schemas.microsoft.com/office/powerpoint/2010/main" val="1828112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701925"/>
            <a:ext cx="7886700" cy="2784475"/>
          </a:xfrm>
        </p:spPr>
        <p:txBody>
          <a:bodyPr/>
          <a:lstStyle/>
          <a:p>
            <a:pPr lvl="0"/>
            <a:r>
              <a:rPr lang="es-ES" sz="2000" dirty="0" smtClean="0">
                <a:solidFill>
                  <a:srgbClr val="941651"/>
                </a:solidFill>
              </a:rPr>
              <a:t>PROVERBIOS 15:13 – </a:t>
            </a:r>
            <a:r>
              <a:rPr lang="es-ES" sz="2000" b="1" dirty="0" smtClean="0">
                <a:solidFill>
                  <a:srgbClr val="941651"/>
                </a:solidFill>
              </a:rPr>
              <a:t>POR EL DOLOR DEL CORAZÓN EL ESPÍRITU SE ABATE.</a:t>
            </a:r>
          </a:p>
          <a:p>
            <a:pPr marL="0" lvl="0" indent="0">
              <a:buNone/>
            </a:pPr>
            <a:endParaRPr lang="es-ES" sz="800" dirty="0" smtClean="0">
              <a:solidFill>
                <a:srgbClr val="941651"/>
              </a:solidFill>
            </a:endParaRPr>
          </a:p>
          <a:p>
            <a:pPr lvl="1"/>
            <a:r>
              <a:rPr lang="es-ES" sz="2000" dirty="0" smtClean="0"/>
              <a:t>La tristeza se relaciona con la pérdida y el dolor por lo perdido.  </a:t>
            </a:r>
          </a:p>
          <a:p>
            <a:pPr lvl="1"/>
            <a:r>
              <a:rPr lang="es-ES" sz="2000" dirty="0" smtClean="0"/>
              <a:t>Lloramos y nos afligimos no solamente por la muerte en la edad avanzada, sino también por las pérdidas en cada punto de nuestra vida, aun en la infancia.</a:t>
            </a:r>
          </a:p>
          <a:p>
            <a:pPr marL="0" indent="0">
              <a:buNone/>
            </a:pPr>
            <a:endParaRPr lang="en-US" dirty="0"/>
          </a:p>
        </p:txBody>
      </p:sp>
    </p:spTree>
    <p:extLst>
      <p:ext uri="{BB962C8B-B14F-4D97-AF65-F5344CB8AC3E}">
        <p14:creationId xmlns:p14="http://schemas.microsoft.com/office/powerpoint/2010/main" val="353057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495300" y="841376"/>
            <a:ext cx="8724900" cy="1325563"/>
          </a:xfrm>
        </p:spPr>
        <p:txBody>
          <a:bodyPr>
            <a:normAutofit/>
          </a:bodyPr>
          <a:lstStyle/>
          <a:p>
            <a:r>
              <a:rPr lang="en-US" sz="3600" dirty="0" smtClean="0">
                <a:solidFill>
                  <a:schemeClr val="bg1"/>
                </a:solidFill>
                <a:latin typeface="Century Gothic" charset="0"/>
                <a:ea typeface="Century Gothic" charset="0"/>
                <a:cs typeface="Century Gothic" charset="0"/>
              </a:rPr>
              <a:t>PRINCIPIOS DE </a:t>
            </a:r>
            <a:r>
              <a:rPr lang="en-US" sz="3600" dirty="0" smtClean="0">
                <a:solidFill>
                  <a:srgbClr val="941651"/>
                </a:solidFill>
                <a:latin typeface="Century Gothic" charset="0"/>
                <a:ea typeface="Century Gothic" charset="0"/>
                <a:cs typeface="Century Gothic" charset="0"/>
              </a:rPr>
              <a:t>SANIDAD EMOCIONAL</a:t>
            </a:r>
            <a:endParaRPr lang="en-US" sz="3600" dirty="0">
              <a:solidFill>
                <a:srgbClr val="941651"/>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1763486" y="2263775"/>
            <a:ext cx="6923314" cy="3089275"/>
          </a:xfrm>
        </p:spPr>
        <p:txBody>
          <a:bodyPr>
            <a:normAutofit fontScale="92500" lnSpcReduction="10000"/>
          </a:bodyPr>
          <a:lstStyle/>
          <a:p>
            <a:pPr marL="0" indent="0">
              <a:lnSpc>
                <a:spcPct val="100000"/>
              </a:lnSpc>
              <a:buNone/>
            </a:pPr>
            <a:endParaRPr lang="en-US" sz="2400" dirty="0"/>
          </a:p>
          <a:p>
            <a:pPr lvl="0">
              <a:lnSpc>
                <a:spcPct val="100000"/>
              </a:lnSpc>
            </a:pPr>
            <a:r>
              <a:rPr lang="es-ES" sz="2400" dirty="0" smtClean="0"/>
              <a:t>Cuando sana, Dios no se ve limitado por lugares y tiempo.</a:t>
            </a:r>
          </a:p>
          <a:p>
            <a:pPr lvl="0">
              <a:lnSpc>
                <a:spcPct val="100000"/>
              </a:lnSpc>
            </a:pPr>
            <a:r>
              <a:rPr lang="es-ES" sz="2400" dirty="0" smtClean="0"/>
              <a:t>Aunque Dios puede sanar y de hecho sana a veces instantáneamente, la mayor parte de su sanidad es por incremento. </a:t>
            </a:r>
          </a:p>
          <a:p>
            <a:pPr lvl="0">
              <a:lnSpc>
                <a:spcPct val="100000"/>
              </a:lnSpc>
            </a:pPr>
            <a:r>
              <a:rPr lang="es-ES" sz="2400" dirty="0" smtClean="0"/>
              <a:t>Dios está más interesado en nuestro crecimiento a largo plazo que en hacernos sentir mejor.</a:t>
            </a:r>
            <a:endParaRPr lang="es-ES" sz="2400" dirty="0"/>
          </a:p>
        </p:txBody>
      </p:sp>
      <p:pic>
        <p:nvPicPr>
          <p:cNvPr id="6" name="Picture 5"/>
          <p:cNvPicPr>
            <a:picLocks noChangeAspect="1"/>
          </p:cNvPicPr>
          <p:nvPr/>
        </p:nvPicPr>
        <p:blipFill rotWithShape="1">
          <a:blip r:embed="rId4"/>
          <a:srcRect l="26574" t="16945" r="22500" b="34444"/>
          <a:stretch/>
        </p:blipFill>
        <p:spPr>
          <a:xfrm>
            <a:off x="27216" y="4876800"/>
            <a:ext cx="1698171" cy="1981200"/>
          </a:xfrm>
          <a:prstGeom prst="rect">
            <a:avLst/>
          </a:prstGeom>
        </p:spPr>
      </p:pic>
    </p:spTree>
    <p:extLst>
      <p:ext uri="{BB962C8B-B14F-4D97-AF65-F5344CB8AC3E}">
        <p14:creationId xmlns:p14="http://schemas.microsoft.com/office/powerpoint/2010/main" val="1961271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Content Placeholder 2"/>
          <p:cNvSpPr>
            <a:spLocks noGrp="1"/>
          </p:cNvSpPr>
          <p:nvPr>
            <p:ph idx="1"/>
          </p:nvPr>
        </p:nvSpPr>
        <p:spPr>
          <a:xfrm>
            <a:off x="628650" y="1825625"/>
            <a:ext cx="8115300" cy="4351338"/>
          </a:xfrm>
        </p:spPr>
        <p:txBody>
          <a:bodyPr>
            <a:normAutofit lnSpcReduction="10000"/>
          </a:bodyPr>
          <a:lstStyle/>
          <a:p>
            <a:pPr marL="0" indent="0">
              <a:buNone/>
            </a:pPr>
            <a:endParaRPr lang="es-ES" dirty="0" smtClean="0"/>
          </a:p>
          <a:p>
            <a:pPr marL="0" lvl="0" indent="0" algn="ctr">
              <a:buNone/>
            </a:pPr>
            <a:r>
              <a:rPr lang="es-ES" dirty="0" smtClean="0">
                <a:solidFill>
                  <a:srgbClr val="941651"/>
                </a:solidFill>
              </a:rPr>
              <a:t>LAS ESCRITURAS PUEDEN SER USADAS COMO UN PODEROSO INSTRUMENTO DE SANIDAD</a:t>
            </a:r>
            <a:r>
              <a:rPr lang="es-ES" dirty="0" smtClean="0">
                <a:solidFill>
                  <a:srgbClr val="941651"/>
                </a:solidFill>
              </a:rPr>
              <a:t>: </a:t>
            </a:r>
          </a:p>
          <a:p>
            <a:pPr marL="0" lvl="0" indent="0" algn="ctr">
              <a:buNone/>
            </a:pPr>
            <a:endParaRPr lang="es-ES" sz="1200" dirty="0" smtClean="0">
              <a:solidFill>
                <a:srgbClr val="941651"/>
              </a:solidFill>
            </a:endParaRPr>
          </a:p>
          <a:p>
            <a:pPr lvl="0">
              <a:lnSpc>
                <a:spcPct val="110000"/>
              </a:lnSpc>
            </a:pPr>
            <a:r>
              <a:rPr lang="es-ES" sz="2200" dirty="0" smtClean="0"/>
              <a:t>La Palabra de Dios tiene poder: Isaías 55:11 - “Así será mi palabra que sale de mi boca; no volverá a mí vacía, (inútil, sin ningún resultado) sino que hará lo que yo quiero, y será prosperada en aquello</a:t>
            </a:r>
            <a:r>
              <a:rPr lang="es-ES" sz="2200" i="1" dirty="0" smtClean="0"/>
              <a:t> para </a:t>
            </a:r>
            <a:r>
              <a:rPr lang="es-ES" sz="2200" dirty="0" smtClean="0"/>
              <a:t>lo que la envié</a:t>
            </a:r>
            <a:r>
              <a:rPr lang="es-ES" sz="2200" dirty="0" smtClean="0"/>
              <a:t>”.</a:t>
            </a:r>
            <a:endParaRPr lang="es-ES" sz="2200" dirty="0" smtClean="0"/>
          </a:p>
          <a:p>
            <a:pPr marL="0" indent="0">
              <a:lnSpc>
                <a:spcPct val="110000"/>
              </a:lnSpc>
              <a:buNone/>
            </a:pPr>
            <a:endParaRPr lang="es-ES" sz="1200" dirty="0" smtClean="0"/>
          </a:p>
          <a:p>
            <a:pPr lvl="0">
              <a:lnSpc>
                <a:spcPct val="110000"/>
              </a:lnSpc>
            </a:pPr>
            <a:r>
              <a:rPr lang="es-ES" sz="2200" dirty="0" smtClean="0"/>
              <a:t>La herida fue experiencial.  Por lo tanto, la curación del trauma debe ser también experiencial.</a:t>
            </a:r>
          </a:p>
          <a:p>
            <a:pPr marL="0" indent="0">
              <a:buNone/>
            </a:pPr>
            <a:endParaRPr lang="en-US" dirty="0"/>
          </a:p>
        </p:txBody>
      </p:sp>
      <p:sp>
        <p:nvSpPr>
          <p:cNvPr id="6" name="Title 1"/>
          <p:cNvSpPr txBox="1">
            <a:spLocks/>
          </p:cNvSpPr>
          <p:nvPr/>
        </p:nvSpPr>
        <p:spPr>
          <a:xfrm>
            <a:off x="419100" y="860426"/>
            <a:ext cx="8724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Century Gothic" charset="0"/>
                <a:ea typeface="Century Gothic" charset="0"/>
                <a:cs typeface="Century Gothic" charset="0"/>
              </a:rPr>
              <a:t>PRINCIPIOS DE </a:t>
            </a:r>
            <a:r>
              <a:rPr lang="en-US" sz="3600" dirty="0">
                <a:solidFill>
                  <a:srgbClr val="941651"/>
                </a:solidFill>
                <a:latin typeface="Century Gothic" charset="0"/>
                <a:ea typeface="Century Gothic" charset="0"/>
                <a:cs typeface="Century Gothic" charset="0"/>
              </a:rPr>
              <a:t>SANIDAD EMOCIONAL</a:t>
            </a:r>
            <a:endParaRPr lang="en-US" sz="3600" dirty="0">
              <a:solidFill>
                <a:srgbClr val="94165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19899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949325"/>
            <a:ext cx="7886700" cy="4351338"/>
          </a:xfrm>
        </p:spPr>
        <p:txBody>
          <a:bodyPr>
            <a:normAutofit/>
          </a:bodyPr>
          <a:lstStyle/>
          <a:p>
            <a:pPr lvl="0"/>
            <a:r>
              <a:rPr lang="es-ES" sz="2400" dirty="0" smtClean="0"/>
              <a:t>Los traumas con frecuencia también llevan a distorsiones cognitivas en forma de falsas creencias o mentiras (Juan 8:44) que creemos acerca de nosotros mismos, otros, Dios y el mundo que nos rodea. </a:t>
            </a:r>
          </a:p>
          <a:p>
            <a:pPr marL="0" lvl="0" indent="0">
              <a:buNone/>
            </a:pPr>
            <a:endParaRPr lang="es-ES" sz="1400" dirty="0" smtClean="0"/>
          </a:p>
          <a:p>
            <a:pPr lvl="0"/>
            <a:r>
              <a:rPr lang="es-ES" sz="2400" dirty="0" smtClean="0"/>
              <a:t>La restructuración de esas creencias, a la luz de la Palabra de Dios, trae libertad (Juan 8:32).</a:t>
            </a:r>
            <a:endParaRPr lang="es-ES" sz="2400" dirty="0"/>
          </a:p>
        </p:txBody>
      </p:sp>
    </p:spTree>
    <p:extLst>
      <p:ext uri="{BB962C8B-B14F-4D97-AF65-F5344CB8AC3E}">
        <p14:creationId xmlns:p14="http://schemas.microsoft.com/office/powerpoint/2010/main" val="2071467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1805</TotalTime>
  <Words>1389</Words>
  <Application>Microsoft Office PowerPoint</Application>
  <PresentationFormat>On-screen Show (4:3)</PresentationFormat>
  <Paragraphs>190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SANIDAD EMOCIONAL Adaptado de Ministerio Adventista de Recuperación </vt:lpstr>
      <vt:lpstr>ACTIVIDAD</vt:lpstr>
      <vt:lpstr>PowerPoint Presentation</vt:lpstr>
      <vt:lpstr>PowerPoint Presentation</vt:lpstr>
      <vt:lpstr>PowerPoint Presentation</vt:lpstr>
      <vt:lpstr>PowerPoint Presentation</vt:lpstr>
      <vt:lpstr>PRINCIPIOS DE SANIDAD EMOCIONAL</vt:lpstr>
      <vt:lpstr>PowerPoint Presentation</vt:lpstr>
      <vt:lpstr>PowerPoint Presentation</vt:lpstr>
      <vt:lpstr>PowerPoint Presentation</vt:lpstr>
      <vt:lpstr>PowerPoint Presentation</vt:lpstr>
      <vt:lpstr>ACTIVIDAD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HEALING By Katia Reinert Adapted from Adventist Recovery Ministries</dc:title>
  <dc:creator>Arrais, Raquel</dc:creator>
  <cp:lastModifiedBy>Jainie T. Baltodano</cp:lastModifiedBy>
  <cp:revision>35</cp:revision>
  <dcterms:created xsi:type="dcterms:W3CDTF">2016-04-11T16:05:23Z</dcterms:created>
  <dcterms:modified xsi:type="dcterms:W3CDTF">2016-07-07T20:23:17Z</dcterms:modified>
</cp:coreProperties>
</file>