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322" r:id="rId4"/>
    <p:sldId id="324" r:id="rId5"/>
    <p:sldId id="309" r:id="rId6"/>
    <p:sldId id="308" r:id="rId7"/>
    <p:sldId id="307" r:id="rId8"/>
    <p:sldId id="306" r:id="rId9"/>
    <p:sldId id="305" r:id="rId10"/>
    <p:sldId id="304" r:id="rId11"/>
    <p:sldId id="303" r:id="rId12"/>
    <p:sldId id="302" r:id="rId13"/>
    <p:sldId id="301" r:id="rId14"/>
    <p:sldId id="300" r:id="rId15"/>
    <p:sldId id="299" r:id="rId16"/>
    <p:sldId id="298" r:id="rId17"/>
    <p:sldId id="297" r:id="rId18"/>
    <p:sldId id="296" r:id="rId19"/>
    <p:sldId id="325" r:id="rId20"/>
    <p:sldId id="292" r:id="rId21"/>
    <p:sldId id="295" r:id="rId22"/>
    <p:sldId id="293" r:id="rId23"/>
    <p:sldId id="310" r:id="rId24"/>
    <p:sldId id="294" r:id="rId25"/>
    <p:sldId id="258" r:id="rId26"/>
    <p:sldId id="316" r:id="rId27"/>
    <p:sldId id="315" r:id="rId28"/>
    <p:sldId id="314" r:id="rId29"/>
    <p:sldId id="313" r:id="rId30"/>
    <p:sldId id="312" r:id="rId31"/>
    <p:sldId id="259" r:id="rId32"/>
    <p:sldId id="311" r:id="rId33"/>
    <p:sldId id="260" r:id="rId34"/>
    <p:sldId id="261" r:id="rId35"/>
    <p:sldId id="262" r:id="rId36"/>
    <p:sldId id="321" r:id="rId37"/>
    <p:sldId id="320" r:id="rId38"/>
    <p:sldId id="319" r:id="rId39"/>
    <p:sldId id="318" r:id="rId4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57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964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n">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4" d="100"/>
          <a:sy n="84" d="100"/>
        </p:scale>
        <p:origin x="-18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14182407"/>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dirty="0" smtClean="0"/>
              <a:t>FEBO,</a:t>
            </a:r>
            <a:r>
              <a:rPr lang="es-DO" baseline="0" dirty="0" smtClean="0"/>
              <a:t> LOS GRIEGOS DABAN ESTE NOMBRE MASCULINO AL SOL </a:t>
            </a:r>
            <a:endParaRPr lang="es-DO" dirty="0"/>
          </a:p>
        </p:txBody>
      </p:sp>
    </p:spTree>
    <p:extLst>
      <p:ext uri="{BB962C8B-B14F-4D97-AF65-F5344CB8AC3E}">
        <p14:creationId xmlns:p14="http://schemas.microsoft.com/office/powerpoint/2010/main" val="2118498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efault - Diapositiva de título">
    <p:spTree>
      <p:nvGrpSpPr>
        <p:cNvPr id="1" name=""/>
        <p:cNvGrpSpPr/>
        <p:nvPr/>
      </p:nvGrpSpPr>
      <p:grpSpPr>
        <a:xfrm>
          <a:off x="0" y="0"/>
          <a:ext cx="0" cy="0"/>
          <a:chOff x="0" y="0"/>
          <a:chExt cx="0" cy="0"/>
        </a:xfrm>
      </p:grpSpPr>
      <p:pic>
        <p:nvPicPr>
          <p:cNvPr id="15" name="image1.jpg"/>
          <p:cNvPicPr>
            <a:picLocks noChangeAspect="1"/>
          </p:cNvPicPr>
          <p:nvPr/>
        </p:nvPicPr>
        <p:blipFill>
          <a:blip r:embed="rId2">
            <a:extLst/>
          </a:blip>
          <a:srcRect t="4851" b="4851"/>
          <a:stretch>
            <a:fillRect/>
          </a:stretch>
        </p:blipFill>
        <p:spPr>
          <a:xfrm>
            <a:off x="7770" y="0"/>
            <a:ext cx="9128460" cy="6858000"/>
          </a:xfrm>
          <a:prstGeom prst="rect">
            <a:avLst/>
          </a:prstGeom>
          <a:ln w="12700">
            <a:miter lim="400000"/>
          </a:ln>
        </p:spPr>
      </p:pic>
      <p:pic>
        <p:nvPicPr>
          <p:cNvPr id="16" name="image2.png"/>
          <p:cNvPicPr>
            <a:picLocks noChangeAspect="1"/>
          </p:cNvPicPr>
          <p:nvPr/>
        </p:nvPicPr>
        <p:blipFill>
          <a:blip r:embed="rId3">
            <a:extLst/>
          </a:blip>
          <a:srcRect b="67090"/>
          <a:stretch>
            <a:fillRect/>
          </a:stretch>
        </p:blipFill>
        <p:spPr>
          <a:xfrm flipH="1">
            <a:off x="0" y="5052128"/>
            <a:ext cx="9144000" cy="1805872"/>
          </a:xfrm>
          <a:prstGeom prst="rect">
            <a:avLst/>
          </a:prstGeom>
          <a:ln w="12700">
            <a:miter lim="400000"/>
          </a:ln>
        </p:spPr>
      </p:pic>
      <p:pic>
        <p:nvPicPr>
          <p:cNvPr id="17" name="image2.png"/>
          <p:cNvPicPr>
            <a:picLocks noChangeAspect="1"/>
          </p:cNvPicPr>
          <p:nvPr/>
        </p:nvPicPr>
        <p:blipFill>
          <a:blip r:embed="rId3">
            <a:extLst/>
          </a:blip>
          <a:srcRect t="65113"/>
          <a:stretch>
            <a:fillRect/>
          </a:stretch>
        </p:blipFill>
        <p:spPr>
          <a:xfrm>
            <a:off x="0" y="0"/>
            <a:ext cx="9144000" cy="1914318"/>
          </a:xfrm>
          <a:prstGeom prst="rect">
            <a:avLst/>
          </a:prstGeom>
          <a:ln w="12700">
            <a:miter lim="400000"/>
          </a:ln>
        </p:spPr>
      </p:pic>
      <p:pic>
        <p:nvPicPr>
          <p:cNvPr id="18" name="image3.png"/>
          <p:cNvPicPr>
            <a:picLocks noChangeAspect="1"/>
          </p:cNvPicPr>
          <p:nvPr/>
        </p:nvPicPr>
        <p:blipFill>
          <a:blip r:embed="rId4">
            <a:extLst/>
          </a:blip>
          <a:stretch>
            <a:fillRect/>
          </a:stretch>
        </p:blipFill>
        <p:spPr>
          <a:xfrm>
            <a:off x="6612995" y="0"/>
            <a:ext cx="2531006" cy="3356992"/>
          </a:xfrm>
          <a:prstGeom prst="rect">
            <a:avLst/>
          </a:prstGeom>
          <a:ln w="12700">
            <a:miter lim="400000"/>
          </a:ln>
        </p:spPr>
      </p:pic>
      <p:sp>
        <p:nvSpPr>
          <p:cNvPr id="19" name="Shape 19"/>
          <p:cNvSpPr>
            <a:spLocks noGrp="1"/>
          </p:cNvSpPr>
          <p:nvPr>
            <p:ph type="title"/>
          </p:nvPr>
        </p:nvSpPr>
        <p:spPr>
          <a:xfrm>
            <a:off x="685800" y="2130425"/>
            <a:ext cx="7772400" cy="1755775"/>
          </a:xfrm>
          <a:prstGeom prst="rect">
            <a:avLst/>
          </a:prstGeom>
        </p:spPr>
        <p:txBody>
          <a:bodyPr/>
          <a:lstStyle/>
          <a:p>
            <a:r>
              <a:t>Texto del título</a:t>
            </a:r>
          </a:p>
        </p:txBody>
      </p:sp>
      <p:sp>
        <p:nvSpPr>
          <p:cNvPr id="20" name="Shape 20"/>
          <p:cNvSpPr>
            <a:spLocks noGrp="1"/>
          </p:cNvSpPr>
          <p:nvPr>
            <p:ph type="body" sz="half" idx="1"/>
          </p:nvPr>
        </p:nvSpPr>
        <p:spPr>
          <a:xfrm>
            <a:off x="1371600" y="3886200"/>
            <a:ext cx="6400800" cy="2971800"/>
          </a:xfrm>
          <a:prstGeom prst="rect">
            <a:avLst/>
          </a:prstGeom>
        </p:spPr>
        <p:txBody>
          <a:bodyPr lIns="50800" tIns="50800" rIns="50800" bIns="50800">
            <a:normAutofit/>
          </a:bodyPr>
          <a:lstStyle>
            <a:lvl1pPr marL="0" indent="0" algn="ctr">
              <a:buSzTx/>
              <a:buFontTx/>
              <a:buNone/>
              <a:defRPr>
                <a:solidFill>
                  <a:srgbClr val="888888"/>
                </a:solidFill>
                <a:uFill>
                  <a:solidFill>
                    <a:srgbClr val="888888"/>
                  </a:solidFill>
                </a:uFill>
              </a:defRPr>
            </a:lvl1pPr>
            <a:lvl2pPr marL="0" indent="457200" algn="ctr">
              <a:buSzTx/>
              <a:buFontTx/>
              <a:buNone/>
              <a:defRPr>
                <a:solidFill>
                  <a:srgbClr val="888888"/>
                </a:solidFill>
                <a:uFill>
                  <a:solidFill>
                    <a:srgbClr val="888888"/>
                  </a:solidFill>
                </a:uFill>
              </a:defRPr>
            </a:lvl2pPr>
            <a:lvl3pPr marL="0" indent="914400" algn="ctr">
              <a:buSzTx/>
              <a:buFontTx/>
              <a:buNone/>
              <a:defRPr>
                <a:solidFill>
                  <a:srgbClr val="888888"/>
                </a:solidFill>
                <a:uFill>
                  <a:solidFill>
                    <a:srgbClr val="888888"/>
                  </a:solidFill>
                </a:uFill>
              </a:defRPr>
            </a:lvl3pPr>
            <a:lvl4pPr marL="0" indent="1371600" algn="ctr">
              <a:buSzTx/>
              <a:buFontTx/>
              <a:buNone/>
              <a:defRPr>
                <a:solidFill>
                  <a:srgbClr val="888888"/>
                </a:solidFill>
                <a:uFill>
                  <a:solidFill>
                    <a:srgbClr val="888888"/>
                  </a:solidFill>
                </a:uFill>
              </a:defRPr>
            </a:lvl4pPr>
            <a:lvl5pPr marL="0" indent="1828800" algn="ctr">
              <a:buSzTx/>
              <a:buFontTx/>
              <a:buNone/>
              <a:defRPr>
                <a:solidFill>
                  <a:srgbClr val="888888"/>
                </a:solidFill>
                <a:uFill>
                  <a:solidFill>
                    <a:srgbClr val="888888"/>
                  </a:solidFill>
                </a:uFill>
              </a:defRPr>
            </a:lvl5pPr>
          </a:lstStyle>
          <a:p>
            <a:r>
              <a:t>Nivel de texto 1</a:t>
            </a:r>
          </a:p>
          <a:p>
            <a:pPr lvl="1"/>
            <a:r>
              <a:t>Nivel de texto 2</a:t>
            </a:r>
          </a:p>
          <a:p>
            <a:pPr lvl="2"/>
            <a:r>
              <a:t>Nivel de texto 3</a:t>
            </a:r>
          </a:p>
          <a:p>
            <a:pPr lvl="3"/>
            <a:r>
              <a:t>Nivel de texto 4</a:t>
            </a:r>
          </a:p>
          <a:p>
            <a:pPr lvl="4"/>
            <a:r>
              <a:t>Nivel de texto 5</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 Título vertical y texto">
    <p:spTree>
      <p:nvGrpSpPr>
        <p:cNvPr id="1" name=""/>
        <p:cNvGrpSpPr/>
        <p:nvPr/>
      </p:nvGrpSpPr>
      <p:grpSpPr>
        <a:xfrm>
          <a:off x="0" y="0"/>
          <a:ext cx="0" cy="0"/>
          <a:chOff x="0" y="0"/>
          <a:chExt cx="0" cy="0"/>
        </a:xfrm>
      </p:grpSpPr>
      <p:pic>
        <p:nvPicPr>
          <p:cNvPr id="136" name="image1.jpg"/>
          <p:cNvPicPr>
            <a:picLocks noChangeAspect="1"/>
          </p:cNvPicPr>
          <p:nvPr/>
        </p:nvPicPr>
        <p:blipFill>
          <a:blip r:embed="rId2">
            <a:extLst/>
          </a:blip>
          <a:srcRect t="4851" b="4851"/>
          <a:stretch>
            <a:fillRect/>
          </a:stretch>
        </p:blipFill>
        <p:spPr>
          <a:xfrm>
            <a:off x="7770" y="0"/>
            <a:ext cx="9128460" cy="6858000"/>
          </a:xfrm>
          <a:prstGeom prst="rect">
            <a:avLst/>
          </a:prstGeom>
          <a:ln w="12700">
            <a:miter lim="400000"/>
          </a:ln>
        </p:spPr>
      </p:pic>
      <p:pic>
        <p:nvPicPr>
          <p:cNvPr id="137" name="image2.png"/>
          <p:cNvPicPr>
            <a:picLocks noChangeAspect="1"/>
          </p:cNvPicPr>
          <p:nvPr/>
        </p:nvPicPr>
        <p:blipFill>
          <a:blip r:embed="rId3">
            <a:extLst/>
          </a:blip>
          <a:srcRect b="67090"/>
          <a:stretch>
            <a:fillRect/>
          </a:stretch>
        </p:blipFill>
        <p:spPr>
          <a:xfrm flipH="1">
            <a:off x="0" y="5052128"/>
            <a:ext cx="9144000" cy="1805872"/>
          </a:xfrm>
          <a:prstGeom prst="rect">
            <a:avLst/>
          </a:prstGeom>
          <a:ln w="12700">
            <a:miter lim="400000"/>
          </a:ln>
        </p:spPr>
      </p:pic>
      <p:pic>
        <p:nvPicPr>
          <p:cNvPr id="138" name="image2.png"/>
          <p:cNvPicPr>
            <a:picLocks noChangeAspect="1"/>
          </p:cNvPicPr>
          <p:nvPr/>
        </p:nvPicPr>
        <p:blipFill>
          <a:blip r:embed="rId3">
            <a:extLst/>
          </a:blip>
          <a:srcRect t="65113"/>
          <a:stretch>
            <a:fillRect/>
          </a:stretch>
        </p:blipFill>
        <p:spPr>
          <a:xfrm>
            <a:off x="0" y="0"/>
            <a:ext cx="9144000" cy="1914318"/>
          </a:xfrm>
          <a:prstGeom prst="rect">
            <a:avLst/>
          </a:prstGeom>
          <a:ln w="12700">
            <a:miter lim="400000"/>
          </a:ln>
        </p:spPr>
      </p:pic>
      <p:pic>
        <p:nvPicPr>
          <p:cNvPr id="139" name="image3.png"/>
          <p:cNvPicPr>
            <a:picLocks noChangeAspect="1"/>
          </p:cNvPicPr>
          <p:nvPr/>
        </p:nvPicPr>
        <p:blipFill>
          <a:blip r:embed="rId4">
            <a:extLst/>
          </a:blip>
          <a:stretch>
            <a:fillRect/>
          </a:stretch>
        </p:blipFill>
        <p:spPr>
          <a:xfrm>
            <a:off x="6612995" y="0"/>
            <a:ext cx="2531006" cy="3356992"/>
          </a:xfrm>
          <a:prstGeom prst="rect">
            <a:avLst/>
          </a:prstGeom>
          <a:ln w="12700">
            <a:miter lim="400000"/>
          </a:ln>
        </p:spPr>
      </p:pic>
      <p:sp>
        <p:nvSpPr>
          <p:cNvPr id="140" name="Shape 140"/>
          <p:cNvSpPr>
            <a:spLocks noGrp="1"/>
          </p:cNvSpPr>
          <p:nvPr>
            <p:ph type="title"/>
          </p:nvPr>
        </p:nvSpPr>
        <p:spPr>
          <a:xfrm>
            <a:off x="6629400" y="274638"/>
            <a:ext cx="2057400" cy="6583362"/>
          </a:xfrm>
          <a:prstGeom prst="rect">
            <a:avLst/>
          </a:prstGeom>
        </p:spPr>
        <p:txBody>
          <a:bodyPr/>
          <a:lstStyle/>
          <a:p>
            <a:r>
              <a:t>Texto del título</a:t>
            </a:r>
          </a:p>
        </p:txBody>
      </p:sp>
      <p:sp>
        <p:nvSpPr>
          <p:cNvPr id="141" name="Shape 141"/>
          <p:cNvSpPr>
            <a:spLocks noGrp="1"/>
          </p:cNvSpPr>
          <p:nvPr>
            <p:ph type="body" idx="1"/>
          </p:nvPr>
        </p:nvSpPr>
        <p:spPr>
          <a:xfrm>
            <a:off x="457200" y="274638"/>
            <a:ext cx="6019800" cy="6583362"/>
          </a:xfrm>
          <a:prstGeom prst="rect">
            <a:avLst/>
          </a:prstGeom>
        </p:spPr>
        <p:txBody>
          <a:bodyPr lIns="50800" tIns="50800" rIns="50800" bIns="50800">
            <a:normAutofit/>
          </a:bodyPr>
          <a:lstStyle/>
          <a:p>
            <a:r>
              <a:t>Nivel de texto 1</a:t>
            </a:r>
          </a:p>
          <a:p>
            <a:pPr lvl="1"/>
            <a:r>
              <a:t>Nivel de texto 2</a:t>
            </a:r>
          </a:p>
          <a:p>
            <a:pPr lvl="2"/>
            <a:r>
              <a:t>Nivel de texto 3</a:t>
            </a:r>
          </a:p>
          <a:p>
            <a:pPr lvl="3"/>
            <a:r>
              <a:t>Nivel de texto 4</a:t>
            </a:r>
          </a:p>
          <a:p>
            <a:pPr lvl="4"/>
            <a:r>
              <a:t>Nivel de texto 5</a:t>
            </a:r>
          </a:p>
        </p:txBody>
      </p:sp>
      <p:sp>
        <p:nvSpPr>
          <p:cNvPr id="142" name="Shape 1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 Título y objetos">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r>
              <a:t>Texto del título</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 Encabezado de sección">
    <p:spTree>
      <p:nvGrpSpPr>
        <p:cNvPr id="1" name=""/>
        <p:cNvGrpSpPr/>
        <p:nvPr/>
      </p:nvGrpSpPr>
      <p:grpSpPr>
        <a:xfrm>
          <a:off x="0" y="0"/>
          <a:ext cx="0" cy="0"/>
          <a:chOff x="0" y="0"/>
          <a:chExt cx="0" cy="0"/>
        </a:xfrm>
      </p:grpSpPr>
      <p:pic>
        <p:nvPicPr>
          <p:cNvPr id="36" name="image1.jpg"/>
          <p:cNvPicPr>
            <a:picLocks noChangeAspect="1"/>
          </p:cNvPicPr>
          <p:nvPr/>
        </p:nvPicPr>
        <p:blipFill>
          <a:blip r:embed="rId2">
            <a:extLst/>
          </a:blip>
          <a:srcRect t="4851" b="4851"/>
          <a:stretch>
            <a:fillRect/>
          </a:stretch>
        </p:blipFill>
        <p:spPr>
          <a:xfrm>
            <a:off x="7770" y="0"/>
            <a:ext cx="9128460" cy="6858000"/>
          </a:xfrm>
          <a:prstGeom prst="rect">
            <a:avLst/>
          </a:prstGeom>
          <a:ln w="12700">
            <a:miter lim="400000"/>
          </a:ln>
        </p:spPr>
      </p:pic>
      <p:pic>
        <p:nvPicPr>
          <p:cNvPr id="37" name="image2.png"/>
          <p:cNvPicPr>
            <a:picLocks noChangeAspect="1"/>
          </p:cNvPicPr>
          <p:nvPr/>
        </p:nvPicPr>
        <p:blipFill>
          <a:blip r:embed="rId3">
            <a:extLst/>
          </a:blip>
          <a:srcRect b="67090"/>
          <a:stretch>
            <a:fillRect/>
          </a:stretch>
        </p:blipFill>
        <p:spPr>
          <a:xfrm flipH="1">
            <a:off x="0" y="5052128"/>
            <a:ext cx="9144000" cy="1805872"/>
          </a:xfrm>
          <a:prstGeom prst="rect">
            <a:avLst/>
          </a:prstGeom>
          <a:ln w="12700">
            <a:miter lim="400000"/>
          </a:ln>
        </p:spPr>
      </p:pic>
      <p:pic>
        <p:nvPicPr>
          <p:cNvPr id="38" name="image2.png"/>
          <p:cNvPicPr>
            <a:picLocks noChangeAspect="1"/>
          </p:cNvPicPr>
          <p:nvPr/>
        </p:nvPicPr>
        <p:blipFill>
          <a:blip r:embed="rId3">
            <a:extLst/>
          </a:blip>
          <a:srcRect t="65113"/>
          <a:stretch>
            <a:fillRect/>
          </a:stretch>
        </p:blipFill>
        <p:spPr>
          <a:xfrm>
            <a:off x="0" y="0"/>
            <a:ext cx="9144000" cy="1914318"/>
          </a:xfrm>
          <a:prstGeom prst="rect">
            <a:avLst/>
          </a:prstGeom>
          <a:ln w="12700">
            <a:miter lim="400000"/>
          </a:ln>
        </p:spPr>
      </p:pic>
      <p:pic>
        <p:nvPicPr>
          <p:cNvPr id="39" name="image3.png"/>
          <p:cNvPicPr>
            <a:picLocks noChangeAspect="1"/>
          </p:cNvPicPr>
          <p:nvPr/>
        </p:nvPicPr>
        <p:blipFill>
          <a:blip r:embed="rId4">
            <a:extLst/>
          </a:blip>
          <a:stretch>
            <a:fillRect/>
          </a:stretch>
        </p:blipFill>
        <p:spPr>
          <a:xfrm>
            <a:off x="6612995" y="0"/>
            <a:ext cx="2531006" cy="3356992"/>
          </a:xfrm>
          <a:prstGeom prst="rect">
            <a:avLst/>
          </a:prstGeom>
          <a:ln w="12700">
            <a:miter lim="400000"/>
          </a:ln>
        </p:spPr>
      </p:pic>
      <p:sp>
        <p:nvSpPr>
          <p:cNvPr id="40" name="Shape 40"/>
          <p:cNvSpPr>
            <a:spLocks noGrp="1"/>
          </p:cNvSpPr>
          <p:nvPr>
            <p:ph type="title"/>
          </p:nvPr>
        </p:nvSpPr>
        <p:spPr>
          <a:xfrm>
            <a:off x="722312" y="4406900"/>
            <a:ext cx="7772401" cy="2451100"/>
          </a:xfrm>
          <a:prstGeom prst="rect">
            <a:avLst/>
          </a:prstGeom>
        </p:spPr>
        <p:txBody>
          <a:bodyPr/>
          <a:lstStyle>
            <a:lvl1pPr algn="l">
              <a:defRPr sz="4000" b="1" cap="all"/>
            </a:lvl1pPr>
          </a:lstStyle>
          <a:p>
            <a:r>
              <a:t>Texto del título</a:t>
            </a:r>
          </a:p>
        </p:txBody>
      </p:sp>
      <p:sp>
        <p:nvSpPr>
          <p:cNvPr id="41" name="Shape 41"/>
          <p:cNvSpPr>
            <a:spLocks noGrp="1"/>
          </p:cNvSpPr>
          <p:nvPr>
            <p:ph type="body" sz="half" idx="1"/>
          </p:nvPr>
        </p:nvSpPr>
        <p:spPr>
          <a:xfrm>
            <a:off x="722312" y="1192213"/>
            <a:ext cx="7772401" cy="3214687"/>
          </a:xfrm>
          <a:prstGeom prst="rect">
            <a:avLst/>
          </a:prstGeom>
        </p:spPr>
        <p:txBody>
          <a:bodyPr lIns="50800" tIns="50800" rIns="50800" bIns="50800" anchor="b">
            <a:normAutofit/>
          </a:bodyPr>
          <a:lstStyle>
            <a:lvl1pPr marL="0" indent="0">
              <a:spcBef>
                <a:spcPts val="400"/>
              </a:spcBef>
              <a:buSzTx/>
              <a:buFontTx/>
              <a:buNone/>
              <a:defRPr sz="2000">
                <a:solidFill>
                  <a:srgbClr val="888888"/>
                </a:solidFill>
                <a:uFill>
                  <a:solidFill>
                    <a:srgbClr val="888888"/>
                  </a:solidFill>
                </a:uFill>
              </a:defRPr>
            </a:lvl1pPr>
            <a:lvl2pPr marL="0" indent="457200">
              <a:spcBef>
                <a:spcPts val="400"/>
              </a:spcBef>
              <a:buSzTx/>
              <a:buFontTx/>
              <a:buNone/>
              <a:defRPr sz="2000">
                <a:solidFill>
                  <a:srgbClr val="888888"/>
                </a:solidFill>
                <a:uFill>
                  <a:solidFill>
                    <a:srgbClr val="888888"/>
                  </a:solidFill>
                </a:uFill>
              </a:defRPr>
            </a:lvl2pPr>
            <a:lvl3pPr marL="0" indent="914400">
              <a:spcBef>
                <a:spcPts val="400"/>
              </a:spcBef>
              <a:buSzTx/>
              <a:buFontTx/>
              <a:buNone/>
              <a:defRPr sz="2000">
                <a:solidFill>
                  <a:srgbClr val="888888"/>
                </a:solidFill>
                <a:uFill>
                  <a:solidFill>
                    <a:srgbClr val="888888"/>
                  </a:solidFill>
                </a:uFill>
              </a:defRPr>
            </a:lvl3pPr>
            <a:lvl4pPr marL="0" indent="1371600">
              <a:spcBef>
                <a:spcPts val="400"/>
              </a:spcBef>
              <a:buSzTx/>
              <a:buFontTx/>
              <a:buNone/>
              <a:defRPr sz="2000">
                <a:solidFill>
                  <a:srgbClr val="888888"/>
                </a:solidFill>
                <a:uFill>
                  <a:solidFill>
                    <a:srgbClr val="888888"/>
                  </a:solidFill>
                </a:uFill>
              </a:defRPr>
            </a:lvl4pPr>
            <a:lvl5pPr marL="0" indent="1828800">
              <a:spcBef>
                <a:spcPts val="400"/>
              </a:spcBef>
              <a:buSzTx/>
              <a:buFontTx/>
              <a:buNone/>
              <a:defRPr sz="2000">
                <a:solidFill>
                  <a:srgbClr val="888888"/>
                </a:solidFill>
                <a:uFill>
                  <a:solidFill>
                    <a:srgbClr val="888888"/>
                  </a:solidFill>
                </a:uFill>
              </a:defRPr>
            </a:lvl5pPr>
          </a:lstStyle>
          <a:p>
            <a:r>
              <a:t>Nivel de texto 1</a:t>
            </a:r>
          </a:p>
          <a:p>
            <a:pPr lvl="1"/>
            <a:r>
              <a:t>Nivel de texto 2</a:t>
            </a:r>
          </a:p>
          <a:p>
            <a:pPr lvl="2"/>
            <a:r>
              <a:t>Nivel de texto 3</a:t>
            </a:r>
          </a:p>
          <a:p>
            <a:pPr lvl="3"/>
            <a:r>
              <a:t>Nivel de texto 4</a:t>
            </a:r>
          </a:p>
          <a:p>
            <a:pPr lvl="4"/>
            <a:r>
              <a:t>Nivel de texto 5</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 Dos objetos">
    <p:spTree>
      <p:nvGrpSpPr>
        <p:cNvPr id="1" name=""/>
        <p:cNvGrpSpPr/>
        <p:nvPr/>
      </p:nvGrpSpPr>
      <p:grpSpPr>
        <a:xfrm>
          <a:off x="0" y="0"/>
          <a:ext cx="0" cy="0"/>
          <a:chOff x="0" y="0"/>
          <a:chExt cx="0" cy="0"/>
        </a:xfrm>
      </p:grpSpPr>
      <p:pic>
        <p:nvPicPr>
          <p:cNvPr id="49" name="image1.jpg"/>
          <p:cNvPicPr>
            <a:picLocks noChangeAspect="1"/>
          </p:cNvPicPr>
          <p:nvPr/>
        </p:nvPicPr>
        <p:blipFill>
          <a:blip r:embed="rId2">
            <a:extLst/>
          </a:blip>
          <a:srcRect t="4851" b="4851"/>
          <a:stretch>
            <a:fillRect/>
          </a:stretch>
        </p:blipFill>
        <p:spPr>
          <a:xfrm>
            <a:off x="7770" y="0"/>
            <a:ext cx="9128460" cy="6858000"/>
          </a:xfrm>
          <a:prstGeom prst="rect">
            <a:avLst/>
          </a:prstGeom>
          <a:ln w="12700">
            <a:miter lim="400000"/>
          </a:ln>
        </p:spPr>
      </p:pic>
      <p:pic>
        <p:nvPicPr>
          <p:cNvPr id="50" name="image2.png"/>
          <p:cNvPicPr>
            <a:picLocks noChangeAspect="1"/>
          </p:cNvPicPr>
          <p:nvPr/>
        </p:nvPicPr>
        <p:blipFill>
          <a:blip r:embed="rId3">
            <a:extLst/>
          </a:blip>
          <a:srcRect b="67090"/>
          <a:stretch>
            <a:fillRect/>
          </a:stretch>
        </p:blipFill>
        <p:spPr>
          <a:xfrm flipH="1">
            <a:off x="0" y="5052128"/>
            <a:ext cx="9144000" cy="1805872"/>
          </a:xfrm>
          <a:prstGeom prst="rect">
            <a:avLst/>
          </a:prstGeom>
          <a:ln w="12700">
            <a:miter lim="400000"/>
          </a:ln>
        </p:spPr>
      </p:pic>
      <p:pic>
        <p:nvPicPr>
          <p:cNvPr id="51" name="image2.png"/>
          <p:cNvPicPr>
            <a:picLocks noChangeAspect="1"/>
          </p:cNvPicPr>
          <p:nvPr/>
        </p:nvPicPr>
        <p:blipFill>
          <a:blip r:embed="rId3">
            <a:extLst/>
          </a:blip>
          <a:srcRect t="65113"/>
          <a:stretch>
            <a:fillRect/>
          </a:stretch>
        </p:blipFill>
        <p:spPr>
          <a:xfrm>
            <a:off x="0" y="0"/>
            <a:ext cx="9144000" cy="1914318"/>
          </a:xfrm>
          <a:prstGeom prst="rect">
            <a:avLst/>
          </a:prstGeom>
          <a:ln w="12700">
            <a:miter lim="400000"/>
          </a:ln>
        </p:spPr>
      </p:pic>
      <p:pic>
        <p:nvPicPr>
          <p:cNvPr id="52" name="image3.png"/>
          <p:cNvPicPr>
            <a:picLocks noChangeAspect="1"/>
          </p:cNvPicPr>
          <p:nvPr/>
        </p:nvPicPr>
        <p:blipFill>
          <a:blip r:embed="rId4">
            <a:extLst/>
          </a:blip>
          <a:stretch>
            <a:fillRect/>
          </a:stretch>
        </p:blipFill>
        <p:spPr>
          <a:xfrm>
            <a:off x="6612995" y="0"/>
            <a:ext cx="2531006" cy="3356992"/>
          </a:xfrm>
          <a:prstGeom prst="rect">
            <a:avLst/>
          </a:prstGeom>
          <a:ln w="12700">
            <a:miter lim="400000"/>
          </a:ln>
        </p:spPr>
      </p:pic>
      <p:sp>
        <p:nvSpPr>
          <p:cNvPr id="53" name="Shape 53"/>
          <p:cNvSpPr>
            <a:spLocks noGrp="1"/>
          </p:cNvSpPr>
          <p:nvPr>
            <p:ph type="title"/>
          </p:nvPr>
        </p:nvSpPr>
        <p:spPr>
          <a:prstGeom prst="rect">
            <a:avLst/>
          </a:prstGeom>
        </p:spPr>
        <p:txBody>
          <a:bodyPr/>
          <a:lstStyle/>
          <a:p>
            <a:r>
              <a:t>Texto del título</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 Comparación">
    <p:spTree>
      <p:nvGrpSpPr>
        <p:cNvPr id="1" name=""/>
        <p:cNvGrpSpPr/>
        <p:nvPr/>
      </p:nvGrpSpPr>
      <p:grpSpPr>
        <a:xfrm>
          <a:off x="0" y="0"/>
          <a:ext cx="0" cy="0"/>
          <a:chOff x="0" y="0"/>
          <a:chExt cx="0" cy="0"/>
        </a:xfrm>
      </p:grpSpPr>
      <p:pic>
        <p:nvPicPr>
          <p:cNvPr id="61" name="image1.jpg"/>
          <p:cNvPicPr>
            <a:picLocks noChangeAspect="1"/>
          </p:cNvPicPr>
          <p:nvPr/>
        </p:nvPicPr>
        <p:blipFill>
          <a:blip r:embed="rId2">
            <a:extLst/>
          </a:blip>
          <a:srcRect t="4851" b="4851"/>
          <a:stretch>
            <a:fillRect/>
          </a:stretch>
        </p:blipFill>
        <p:spPr>
          <a:xfrm>
            <a:off x="7770" y="0"/>
            <a:ext cx="9128460" cy="6858000"/>
          </a:xfrm>
          <a:prstGeom prst="rect">
            <a:avLst/>
          </a:prstGeom>
          <a:ln w="12700">
            <a:miter lim="400000"/>
          </a:ln>
        </p:spPr>
      </p:pic>
      <p:pic>
        <p:nvPicPr>
          <p:cNvPr id="62" name="image2.png"/>
          <p:cNvPicPr>
            <a:picLocks noChangeAspect="1"/>
          </p:cNvPicPr>
          <p:nvPr/>
        </p:nvPicPr>
        <p:blipFill>
          <a:blip r:embed="rId3">
            <a:extLst/>
          </a:blip>
          <a:srcRect b="67090"/>
          <a:stretch>
            <a:fillRect/>
          </a:stretch>
        </p:blipFill>
        <p:spPr>
          <a:xfrm flipH="1">
            <a:off x="0" y="5052128"/>
            <a:ext cx="9144000" cy="1805872"/>
          </a:xfrm>
          <a:prstGeom prst="rect">
            <a:avLst/>
          </a:prstGeom>
          <a:ln w="12700">
            <a:miter lim="400000"/>
          </a:ln>
        </p:spPr>
      </p:pic>
      <p:pic>
        <p:nvPicPr>
          <p:cNvPr id="63" name="image2.png"/>
          <p:cNvPicPr>
            <a:picLocks noChangeAspect="1"/>
          </p:cNvPicPr>
          <p:nvPr/>
        </p:nvPicPr>
        <p:blipFill>
          <a:blip r:embed="rId3">
            <a:extLst/>
          </a:blip>
          <a:srcRect t="65113"/>
          <a:stretch>
            <a:fillRect/>
          </a:stretch>
        </p:blipFill>
        <p:spPr>
          <a:xfrm>
            <a:off x="0" y="0"/>
            <a:ext cx="9144000" cy="1914318"/>
          </a:xfrm>
          <a:prstGeom prst="rect">
            <a:avLst/>
          </a:prstGeom>
          <a:ln w="12700">
            <a:miter lim="400000"/>
          </a:ln>
        </p:spPr>
      </p:pic>
      <p:pic>
        <p:nvPicPr>
          <p:cNvPr id="64" name="image3.png"/>
          <p:cNvPicPr>
            <a:picLocks noChangeAspect="1"/>
          </p:cNvPicPr>
          <p:nvPr/>
        </p:nvPicPr>
        <p:blipFill>
          <a:blip r:embed="rId4">
            <a:extLst/>
          </a:blip>
          <a:stretch>
            <a:fillRect/>
          </a:stretch>
        </p:blipFill>
        <p:spPr>
          <a:xfrm>
            <a:off x="6612995" y="0"/>
            <a:ext cx="2531006" cy="3356992"/>
          </a:xfrm>
          <a:prstGeom prst="rect">
            <a:avLst/>
          </a:prstGeom>
          <a:ln w="12700">
            <a:miter lim="400000"/>
          </a:ln>
        </p:spPr>
      </p:pic>
      <p:sp>
        <p:nvSpPr>
          <p:cNvPr id="65" name="Shape 65"/>
          <p:cNvSpPr>
            <a:spLocks noGrp="1"/>
          </p:cNvSpPr>
          <p:nvPr>
            <p:ph type="title"/>
          </p:nvPr>
        </p:nvSpPr>
        <p:spPr>
          <a:xfrm>
            <a:off x="457200" y="274638"/>
            <a:ext cx="8229600" cy="1204980"/>
          </a:xfrm>
          <a:prstGeom prst="rect">
            <a:avLst/>
          </a:prstGeom>
        </p:spPr>
        <p:txBody>
          <a:bodyPr/>
          <a:lstStyle/>
          <a:p>
            <a:r>
              <a:t>Texto del título</a:t>
            </a:r>
          </a:p>
        </p:txBody>
      </p:sp>
      <p:sp>
        <p:nvSpPr>
          <p:cNvPr id="66" name="Shape 66"/>
          <p:cNvSpPr>
            <a:spLocks noGrp="1"/>
          </p:cNvSpPr>
          <p:nvPr>
            <p:ph type="body" sz="quarter" idx="1"/>
          </p:nvPr>
        </p:nvSpPr>
        <p:spPr>
          <a:xfrm>
            <a:off x="457200" y="1479617"/>
            <a:ext cx="4040188" cy="695258"/>
          </a:xfrm>
          <a:prstGeom prst="rect">
            <a:avLst/>
          </a:prstGeom>
        </p:spPr>
        <p:txBody>
          <a:bodyPr lIns="50800" tIns="50800" rIns="50800" bIns="50800" anchor="b">
            <a:normAutofit/>
          </a:bodyPr>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 Sólo el título">
    <p:spTree>
      <p:nvGrpSpPr>
        <p:cNvPr id="1" name=""/>
        <p:cNvGrpSpPr/>
        <p:nvPr/>
      </p:nvGrpSpPr>
      <p:grpSpPr>
        <a:xfrm>
          <a:off x="0" y="0"/>
          <a:ext cx="0" cy="0"/>
          <a:chOff x="0" y="0"/>
          <a:chExt cx="0" cy="0"/>
        </a:xfrm>
      </p:grpSpPr>
      <p:pic>
        <p:nvPicPr>
          <p:cNvPr id="74" name="image1.jpg"/>
          <p:cNvPicPr>
            <a:picLocks noChangeAspect="1"/>
          </p:cNvPicPr>
          <p:nvPr/>
        </p:nvPicPr>
        <p:blipFill>
          <a:blip r:embed="rId2">
            <a:extLst/>
          </a:blip>
          <a:srcRect t="4851" b="4851"/>
          <a:stretch>
            <a:fillRect/>
          </a:stretch>
        </p:blipFill>
        <p:spPr>
          <a:xfrm>
            <a:off x="7770" y="0"/>
            <a:ext cx="9128460" cy="6858000"/>
          </a:xfrm>
          <a:prstGeom prst="rect">
            <a:avLst/>
          </a:prstGeom>
          <a:ln w="12700">
            <a:miter lim="400000"/>
          </a:ln>
        </p:spPr>
      </p:pic>
      <p:pic>
        <p:nvPicPr>
          <p:cNvPr id="75" name="image2.png"/>
          <p:cNvPicPr>
            <a:picLocks noChangeAspect="1"/>
          </p:cNvPicPr>
          <p:nvPr/>
        </p:nvPicPr>
        <p:blipFill>
          <a:blip r:embed="rId3">
            <a:extLst/>
          </a:blip>
          <a:srcRect b="67090"/>
          <a:stretch>
            <a:fillRect/>
          </a:stretch>
        </p:blipFill>
        <p:spPr>
          <a:xfrm flipH="1">
            <a:off x="0" y="5052128"/>
            <a:ext cx="9144000" cy="1805872"/>
          </a:xfrm>
          <a:prstGeom prst="rect">
            <a:avLst/>
          </a:prstGeom>
          <a:ln w="12700">
            <a:miter lim="400000"/>
          </a:ln>
        </p:spPr>
      </p:pic>
      <p:pic>
        <p:nvPicPr>
          <p:cNvPr id="76" name="image2.png"/>
          <p:cNvPicPr>
            <a:picLocks noChangeAspect="1"/>
          </p:cNvPicPr>
          <p:nvPr/>
        </p:nvPicPr>
        <p:blipFill>
          <a:blip r:embed="rId3">
            <a:extLst/>
          </a:blip>
          <a:srcRect t="65113"/>
          <a:stretch>
            <a:fillRect/>
          </a:stretch>
        </p:blipFill>
        <p:spPr>
          <a:xfrm>
            <a:off x="0" y="0"/>
            <a:ext cx="9144000" cy="1914318"/>
          </a:xfrm>
          <a:prstGeom prst="rect">
            <a:avLst/>
          </a:prstGeom>
          <a:ln w="12700">
            <a:miter lim="400000"/>
          </a:ln>
        </p:spPr>
      </p:pic>
      <p:pic>
        <p:nvPicPr>
          <p:cNvPr id="77" name="image3.png"/>
          <p:cNvPicPr>
            <a:picLocks noChangeAspect="1"/>
          </p:cNvPicPr>
          <p:nvPr/>
        </p:nvPicPr>
        <p:blipFill>
          <a:blip r:embed="rId4">
            <a:extLst/>
          </a:blip>
          <a:stretch>
            <a:fillRect/>
          </a:stretch>
        </p:blipFill>
        <p:spPr>
          <a:xfrm>
            <a:off x="6612995" y="0"/>
            <a:ext cx="2531006" cy="3356992"/>
          </a:xfrm>
          <a:prstGeom prst="rect">
            <a:avLst/>
          </a:prstGeom>
          <a:ln w="12700">
            <a:miter lim="400000"/>
          </a:ln>
        </p:spPr>
      </p:pic>
      <p:sp>
        <p:nvSpPr>
          <p:cNvPr id="78" name="Shape 78"/>
          <p:cNvSpPr>
            <a:spLocks noGrp="1"/>
          </p:cNvSpPr>
          <p:nvPr>
            <p:ph type="title"/>
          </p:nvPr>
        </p:nvSpPr>
        <p:spPr>
          <a:prstGeom prst="rect">
            <a:avLst/>
          </a:prstGeom>
        </p:spPr>
        <p:txBody>
          <a:bodyPr/>
          <a:lstStyle/>
          <a:p>
            <a:r>
              <a:t>Texto del título</a:t>
            </a:r>
          </a:p>
        </p:txBody>
      </p:sp>
      <p:sp>
        <p:nvSpPr>
          <p:cNvPr id="79" name="Shape 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 Contenido con título">
    <p:spTree>
      <p:nvGrpSpPr>
        <p:cNvPr id="1" name=""/>
        <p:cNvGrpSpPr/>
        <p:nvPr/>
      </p:nvGrpSpPr>
      <p:grpSpPr>
        <a:xfrm>
          <a:off x="0" y="0"/>
          <a:ext cx="0" cy="0"/>
          <a:chOff x="0" y="0"/>
          <a:chExt cx="0" cy="0"/>
        </a:xfrm>
      </p:grpSpPr>
      <p:pic>
        <p:nvPicPr>
          <p:cNvPr id="97" name="image1.jpg"/>
          <p:cNvPicPr>
            <a:picLocks noChangeAspect="1"/>
          </p:cNvPicPr>
          <p:nvPr/>
        </p:nvPicPr>
        <p:blipFill>
          <a:blip r:embed="rId2">
            <a:extLst/>
          </a:blip>
          <a:srcRect t="4851" b="4851"/>
          <a:stretch>
            <a:fillRect/>
          </a:stretch>
        </p:blipFill>
        <p:spPr>
          <a:xfrm>
            <a:off x="7770" y="0"/>
            <a:ext cx="9128460" cy="6858000"/>
          </a:xfrm>
          <a:prstGeom prst="rect">
            <a:avLst/>
          </a:prstGeom>
          <a:ln w="12700">
            <a:miter lim="400000"/>
          </a:ln>
        </p:spPr>
      </p:pic>
      <p:pic>
        <p:nvPicPr>
          <p:cNvPr id="98" name="image2.png"/>
          <p:cNvPicPr>
            <a:picLocks noChangeAspect="1"/>
          </p:cNvPicPr>
          <p:nvPr/>
        </p:nvPicPr>
        <p:blipFill>
          <a:blip r:embed="rId3">
            <a:extLst/>
          </a:blip>
          <a:srcRect b="67090"/>
          <a:stretch>
            <a:fillRect/>
          </a:stretch>
        </p:blipFill>
        <p:spPr>
          <a:xfrm flipH="1">
            <a:off x="0" y="5052128"/>
            <a:ext cx="9144000" cy="1805872"/>
          </a:xfrm>
          <a:prstGeom prst="rect">
            <a:avLst/>
          </a:prstGeom>
          <a:ln w="12700">
            <a:miter lim="400000"/>
          </a:ln>
        </p:spPr>
      </p:pic>
      <p:pic>
        <p:nvPicPr>
          <p:cNvPr id="99" name="image2.png"/>
          <p:cNvPicPr>
            <a:picLocks noChangeAspect="1"/>
          </p:cNvPicPr>
          <p:nvPr/>
        </p:nvPicPr>
        <p:blipFill>
          <a:blip r:embed="rId3">
            <a:extLst/>
          </a:blip>
          <a:srcRect t="65113"/>
          <a:stretch>
            <a:fillRect/>
          </a:stretch>
        </p:blipFill>
        <p:spPr>
          <a:xfrm>
            <a:off x="0" y="0"/>
            <a:ext cx="9144000" cy="1914318"/>
          </a:xfrm>
          <a:prstGeom prst="rect">
            <a:avLst/>
          </a:prstGeom>
          <a:ln w="12700">
            <a:miter lim="400000"/>
          </a:ln>
        </p:spPr>
      </p:pic>
      <p:pic>
        <p:nvPicPr>
          <p:cNvPr id="100" name="image3.png"/>
          <p:cNvPicPr>
            <a:picLocks noChangeAspect="1"/>
          </p:cNvPicPr>
          <p:nvPr/>
        </p:nvPicPr>
        <p:blipFill>
          <a:blip r:embed="rId4">
            <a:extLst/>
          </a:blip>
          <a:stretch>
            <a:fillRect/>
          </a:stretch>
        </p:blipFill>
        <p:spPr>
          <a:xfrm>
            <a:off x="6612995" y="0"/>
            <a:ext cx="2531006" cy="3356992"/>
          </a:xfrm>
          <a:prstGeom prst="rect">
            <a:avLst/>
          </a:prstGeom>
          <a:ln w="12700">
            <a:miter lim="400000"/>
          </a:ln>
        </p:spPr>
      </p:pic>
      <p:sp>
        <p:nvSpPr>
          <p:cNvPr id="101" name="Shape 101"/>
          <p:cNvSpPr>
            <a:spLocks noGrp="1"/>
          </p:cNvSpPr>
          <p:nvPr>
            <p:ph type="title"/>
          </p:nvPr>
        </p:nvSpPr>
        <p:spPr>
          <a:xfrm>
            <a:off x="457200" y="273050"/>
            <a:ext cx="3008313" cy="1162050"/>
          </a:xfrm>
          <a:prstGeom prst="rect">
            <a:avLst/>
          </a:prstGeom>
        </p:spPr>
        <p:txBody>
          <a:bodyPr anchor="b"/>
          <a:lstStyle>
            <a:lvl1pPr algn="l">
              <a:defRPr sz="2000" b="1"/>
            </a:lvl1pPr>
          </a:lstStyle>
          <a:p>
            <a:r>
              <a:t>Texto del título</a:t>
            </a:r>
          </a:p>
        </p:txBody>
      </p:sp>
      <p:sp>
        <p:nvSpPr>
          <p:cNvPr id="102" name="Shape 102"/>
          <p:cNvSpPr>
            <a:spLocks noGrp="1"/>
          </p:cNvSpPr>
          <p:nvPr>
            <p:ph type="body" sz="half" idx="1"/>
          </p:nvPr>
        </p:nvSpPr>
        <p:spPr>
          <a:xfrm>
            <a:off x="457200" y="1435099"/>
            <a:ext cx="3008313" cy="4691064"/>
          </a:xfrm>
          <a:prstGeom prst="rect">
            <a:avLst/>
          </a:prstGeom>
        </p:spPr>
        <p:txBody>
          <a:bodyPr lIns="50800" tIns="50800" rIns="50800" bIns="50800">
            <a:normAutofit/>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 Imagen con título">
    <p:spTree>
      <p:nvGrpSpPr>
        <p:cNvPr id="1" name=""/>
        <p:cNvGrpSpPr/>
        <p:nvPr/>
      </p:nvGrpSpPr>
      <p:grpSpPr>
        <a:xfrm>
          <a:off x="0" y="0"/>
          <a:ext cx="0" cy="0"/>
          <a:chOff x="0" y="0"/>
          <a:chExt cx="0" cy="0"/>
        </a:xfrm>
      </p:grpSpPr>
      <p:pic>
        <p:nvPicPr>
          <p:cNvPr id="110" name="image1.jpg"/>
          <p:cNvPicPr>
            <a:picLocks noChangeAspect="1"/>
          </p:cNvPicPr>
          <p:nvPr/>
        </p:nvPicPr>
        <p:blipFill>
          <a:blip r:embed="rId2">
            <a:extLst/>
          </a:blip>
          <a:srcRect t="4851" b="4851"/>
          <a:stretch>
            <a:fillRect/>
          </a:stretch>
        </p:blipFill>
        <p:spPr>
          <a:xfrm>
            <a:off x="7770" y="0"/>
            <a:ext cx="9128460" cy="6858000"/>
          </a:xfrm>
          <a:prstGeom prst="rect">
            <a:avLst/>
          </a:prstGeom>
          <a:ln w="12700">
            <a:miter lim="400000"/>
          </a:ln>
        </p:spPr>
      </p:pic>
      <p:pic>
        <p:nvPicPr>
          <p:cNvPr id="111" name="image2.png"/>
          <p:cNvPicPr>
            <a:picLocks noChangeAspect="1"/>
          </p:cNvPicPr>
          <p:nvPr/>
        </p:nvPicPr>
        <p:blipFill>
          <a:blip r:embed="rId3">
            <a:extLst/>
          </a:blip>
          <a:srcRect b="67090"/>
          <a:stretch>
            <a:fillRect/>
          </a:stretch>
        </p:blipFill>
        <p:spPr>
          <a:xfrm flipH="1">
            <a:off x="0" y="5052128"/>
            <a:ext cx="9144000" cy="1805872"/>
          </a:xfrm>
          <a:prstGeom prst="rect">
            <a:avLst/>
          </a:prstGeom>
          <a:ln w="12700">
            <a:miter lim="400000"/>
          </a:ln>
        </p:spPr>
      </p:pic>
      <p:pic>
        <p:nvPicPr>
          <p:cNvPr id="112" name="image2.png"/>
          <p:cNvPicPr>
            <a:picLocks noChangeAspect="1"/>
          </p:cNvPicPr>
          <p:nvPr/>
        </p:nvPicPr>
        <p:blipFill>
          <a:blip r:embed="rId3">
            <a:extLst/>
          </a:blip>
          <a:srcRect t="65113"/>
          <a:stretch>
            <a:fillRect/>
          </a:stretch>
        </p:blipFill>
        <p:spPr>
          <a:xfrm>
            <a:off x="0" y="0"/>
            <a:ext cx="9144000" cy="1914318"/>
          </a:xfrm>
          <a:prstGeom prst="rect">
            <a:avLst/>
          </a:prstGeom>
          <a:ln w="12700">
            <a:miter lim="400000"/>
          </a:ln>
        </p:spPr>
      </p:pic>
      <p:pic>
        <p:nvPicPr>
          <p:cNvPr id="113" name="image3.png"/>
          <p:cNvPicPr>
            <a:picLocks noChangeAspect="1"/>
          </p:cNvPicPr>
          <p:nvPr/>
        </p:nvPicPr>
        <p:blipFill>
          <a:blip r:embed="rId4">
            <a:extLst/>
          </a:blip>
          <a:stretch>
            <a:fillRect/>
          </a:stretch>
        </p:blipFill>
        <p:spPr>
          <a:xfrm>
            <a:off x="6612995" y="0"/>
            <a:ext cx="2531006" cy="3356992"/>
          </a:xfrm>
          <a:prstGeom prst="rect">
            <a:avLst/>
          </a:prstGeom>
          <a:ln w="12700">
            <a:miter lim="400000"/>
          </a:ln>
        </p:spPr>
      </p:pic>
      <p:sp>
        <p:nvSpPr>
          <p:cNvPr id="114" name="Shape 114"/>
          <p:cNvSpPr>
            <a:spLocks noGrp="1"/>
          </p:cNvSpPr>
          <p:nvPr>
            <p:ph type="title"/>
          </p:nvPr>
        </p:nvSpPr>
        <p:spPr>
          <a:xfrm>
            <a:off x="1792288" y="3086100"/>
            <a:ext cx="5486400" cy="2281238"/>
          </a:xfrm>
          <a:prstGeom prst="rect">
            <a:avLst/>
          </a:prstGeom>
        </p:spPr>
        <p:txBody>
          <a:bodyPr anchor="b"/>
          <a:lstStyle>
            <a:lvl1pPr algn="l">
              <a:defRPr sz="2000" b="1"/>
            </a:lvl1pPr>
          </a:lstStyle>
          <a:p>
            <a:r>
              <a:t>Texto del título</a:t>
            </a:r>
          </a:p>
        </p:txBody>
      </p:sp>
      <p:sp>
        <p:nvSpPr>
          <p:cNvPr id="115" name="Shape 115"/>
          <p:cNvSpPr>
            <a:spLocks noGrp="1"/>
          </p:cNvSpPr>
          <p:nvPr>
            <p:ph type="body" sz="quarter" idx="1"/>
          </p:nvPr>
        </p:nvSpPr>
        <p:spPr>
          <a:xfrm>
            <a:off x="1792288" y="5367338"/>
            <a:ext cx="5486400" cy="1490662"/>
          </a:xfrm>
          <a:prstGeom prst="rect">
            <a:avLst/>
          </a:prstGeom>
        </p:spPr>
        <p:txBody>
          <a:bodyPr lIns="50800" tIns="50800" rIns="50800" bIns="50800">
            <a:normAutofit/>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116" name="Shape 1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 Título y texto vertical">
    <p:spTree>
      <p:nvGrpSpPr>
        <p:cNvPr id="1" name=""/>
        <p:cNvGrpSpPr/>
        <p:nvPr/>
      </p:nvGrpSpPr>
      <p:grpSpPr>
        <a:xfrm>
          <a:off x="0" y="0"/>
          <a:ext cx="0" cy="0"/>
          <a:chOff x="0" y="0"/>
          <a:chExt cx="0" cy="0"/>
        </a:xfrm>
      </p:grpSpPr>
      <p:pic>
        <p:nvPicPr>
          <p:cNvPr id="123" name="image1.jpg"/>
          <p:cNvPicPr>
            <a:picLocks noChangeAspect="1"/>
          </p:cNvPicPr>
          <p:nvPr/>
        </p:nvPicPr>
        <p:blipFill>
          <a:blip r:embed="rId2">
            <a:extLst/>
          </a:blip>
          <a:srcRect t="4851" b="4851"/>
          <a:stretch>
            <a:fillRect/>
          </a:stretch>
        </p:blipFill>
        <p:spPr>
          <a:xfrm>
            <a:off x="7770" y="0"/>
            <a:ext cx="9128460" cy="6858000"/>
          </a:xfrm>
          <a:prstGeom prst="rect">
            <a:avLst/>
          </a:prstGeom>
          <a:ln w="12700">
            <a:miter lim="400000"/>
          </a:ln>
        </p:spPr>
      </p:pic>
      <p:pic>
        <p:nvPicPr>
          <p:cNvPr id="124" name="image2.png"/>
          <p:cNvPicPr>
            <a:picLocks noChangeAspect="1"/>
          </p:cNvPicPr>
          <p:nvPr/>
        </p:nvPicPr>
        <p:blipFill>
          <a:blip r:embed="rId3">
            <a:extLst/>
          </a:blip>
          <a:srcRect b="67090"/>
          <a:stretch>
            <a:fillRect/>
          </a:stretch>
        </p:blipFill>
        <p:spPr>
          <a:xfrm flipH="1">
            <a:off x="0" y="5052128"/>
            <a:ext cx="9144000" cy="1805872"/>
          </a:xfrm>
          <a:prstGeom prst="rect">
            <a:avLst/>
          </a:prstGeom>
          <a:ln w="12700">
            <a:miter lim="400000"/>
          </a:ln>
        </p:spPr>
      </p:pic>
      <p:pic>
        <p:nvPicPr>
          <p:cNvPr id="125" name="image2.png"/>
          <p:cNvPicPr>
            <a:picLocks noChangeAspect="1"/>
          </p:cNvPicPr>
          <p:nvPr/>
        </p:nvPicPr>
        <p:blipFill>
          <a:blip r:embed="rId3">
            <a:extLst/>
          </a:blip>
          <a:srcRect t="65113"/>
          <a:stretch>
            <a:fillRect/>
          </a:stretch>
        </p:blipFill>
        <p:spPr>
          <a:xfrm>
            <a:off x="0" y="0"/>
            <a:ext cx="9144000" cy="1914318"/>
          </a:xfrm>
          <a:prstGeom prst="rect">
            <a:avLst/>
          </a:prstGeom>
          <a:ln w="12700">
            <a:miter lim="400000"/>
          </a:ln>
        </p:spPr>
      </p:pic>
      <p:pic>
        <p:nvPicPr>
          <p:cNvPr id="126" name="image3.png"/>
          <p:cNvPicPr>
            <a:picLocks noChangeAspect="1"/>
          </p:cNvPicPr>
          <p:nvPr/>
        </p:nvPicPr>
        <p:blipFill>
          <a:blip r:embed="rId4">
            <a:extLst/>
          </a:blip>
          <a:stretch>
            <a:fillRect/>
          </a:stretch>
        </p:blipFill>
        <p:spPr>
          <a:xfrm>
            <a:off x="6612995" y="0"/>
            <a:ext cx="2531006" cy="3356992"/>
          </a:xfrm>
          <a:prstGeom prst="rect">
            <a:avLst/>
          </a:prstGeom>
          <a:ln w="12700">
            <a:miter lim="400000"/>
          </a:ln>
        </p:spPr>
      </p:pic>
      <p:sp>
        <p:nvSpPr>
          <p:cNvPr id="127" name="Shape 127"/>
          <p:cNvSpPr>
            <a:spLocks noGrp="1"/>
          </p:cNvSpPr>
          <p:nvPr>
            <p:ph type="title"/>
          </p:nvPr>
        </p:nvSpPr>
        <p:spPr>
          <a:xfrm>
            <a:off x="457200" y="274638"/>
            <a:ext cx="8229600" cy="1325562"/>
          </a:xfrm>
          <a:prstGeom prst="rect">
            <a:avLst/>
          </a:prstGeom>
        </p:spPr>
        <p:txBody>
          <a:bodyPr/>
          <a:lstStyle/>
          <a:p>
            <a:r>
              <a:t>Texto del título</a:t>
            </a:r>
          </a:p>
        </p:txBody>
      </p:sp>
      <p:sp>
        <p:nvSpPr>
          <p:cNvPr id="128" name="Shape 128"/>
          <p:cNvSpPr>
            <a:spLocks noGrp="1"/>
          </p:cNvSpPr>
          <p:nvPr>
            <p:ph type="body" idx="1"/>
          </p:nvPr>
        </p:nvSpPr>
        <p:spPr>
          <a:xfrm>
            <a:off x="457200" y="1600199"/>
            <a:ext cx="8229600" cy="5257801"/>
          </a:xfrm>
          <a:prstGeom prst="rect">
            <a:avLst/>
          </a:prstGeom>
        </p:spPr>
        <p:txBody>
          <a:bodyPr lIns="50800" tIns="50800" rIns="50800" bIns="50800">
            <a:normAutofit/>
          </a:bodyPr>
          <a:lstStyle/>
          <a:p>
            <a:r>
              <a:t>Nivel de texto 1</a:t>
            </a:r>
          </a:p>
          <a:p>
            <a:pPr lvl="1"/>
            <a:r>
              <a:t>Nivel de texto 2</a:t>
            </a:r>
          </a:p>
          <a:p>
            <a:pPr lvl="2"/>
            <a:r>
              <a:t>Nivel de texto 3</a:t>
            </a:r>
          </a:p>
          <a:p>
            <a:pPr lvl="3"/>
            <a:r>
              <a:t>Nivel de texto 4</a:t>
            </a:r>
          </a:p>
          <a:p>
            <a:pPr lvl="4"/>
            <a:r>
              <a:t>Nivel de texto 5</a:t>
            </a:r>
          </a:p>
        </p:txBody>
      </p:sp>
      <p:sp>
        <p:nvSpPr>
          <p:cNvPr id="129" name="Shape 1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g"/>
          <p:cNvPicPr>
            <a:picLocks noChangeAspect="1"/>
          </p:cNvPicPr>
          <p:nvPr/>
        </p:nvPicPr>
        <p:blipFill>
          <a:blip r:embed="rId12">
            <a:extLst/>
          </a:blip>
          <a:srcRect t="4851" b="4851"/>
          <a:stretch>
            <a:fillRect/>
          </a:stretch>
        </p:blipFill>
        <p:spPr>
          <a:xfrm>
            <a:off x="7770" y="0"/>
            <a:ext cx="9128460" cy="6858000"/>
          </a:xfrm>
          <a:prstGeom prst="rect">
            <a:avLst/>
          </a:prstGeom>
          <a:ln w="12700">
            <a:miter lim="400000"/>
          </a:ln>
        </p:spPr>
      </p:pic>
      <p:pic>
        <p:nvPicPr>
          <p:cNvPr id="3" name="image2.png"/>
          <p:cNvPicPr>
            <a:picLocks noChangeAspect="1"/>
          </p:cNvPicPr>
          <p:nvPr/>
        </p:nvPicPr>
        <p:blipFill>
          <a:blip r:embed="rId13">
            <a:extLst/>
          </a:blip>
          <a:srcRect b="67090"/>
          <a:stretch>
            <a:fillRect/>
          </a:stretch>
        </p:blipFill>
        <p:spPr>
          <a:xfrm flipH="1">
            <a:off x="0" y="5052128"/>
            <a:ext cx="9144000" cy="1805872"/>
          </a:xfrm>
          <a:prstGeom prst="rect">
            <a:avLst/>
          </a:prstGeom>
          <a:ln w="12700">
            <a:miter lim="400000"/>
          </a:ln>
        </p:spPr>
      </p:pic>
      <p:pic>
        <p:nvPicPr>
          <p:cNvPr id="4" name="image2.png"/>
          <p:cNvPicPr>
            <a:picLocks noChangeAspect="1"/>
          </p:cNvPicPr>
          <p:nvPr/>
        </p:nvPicPr>
        <p:blipFill>
          <a:blip r:embed="rId13">
            <a:extLst/>
          </a:blip>
          <a:srcRect t="65113"/>
          <a:stretch>
            <a:fillRect/>
          </a:stretch>
        </p:blipFill>
        <p:spPr>
          <a:xfrm>
            <a:off x="0" y="0"/>
            <a:ext cx="9144000" cy="1914318"/>
          </a:xfrm>
          <a:prstGeom prst="rect">
            <a:avLst/>
          </a:prstGeom>
          <a:ln w="12700">
            <a:miter lim="400000"/>
          </a:ln>
        </p:spPr>
      </p:pic>
      <p:pic>
        <p:nvPicPr>
          <p:cNvPr id="5" name="image3.png"/>
          <p:cNvPicPr>
            <a:picLocks noChangeAspect="1"/>
          </p:cNvPicPr>
          <p:nvPr/>
        </p:nvPicPr>
        <p:blipFill>
          <a:blip r:embed="rId14">
            <a:extLst/>
          </a:blip>
          <a:stretch>
            <a:fillRect/>
          </a:stretch>
        </p:blipFill>
        <p:spPr>
          <a:xfrm>
            <a:off x="6612995" y="0"/>
            <a:ext cx="2531006" cy="3356992"/>
          </a:xfrm>
          <a:prstGeom prst="rect">
            <a:avLst/>
          </a:prstGeom>
          <a:ln w="12700">
            <a:miter lim="400000"/>
          </a:ln>
        </p:spPr>
      </p:pic>
      <p:sp>
        <p:nvSpPr>
          <p:cNvPr id="6" name="Shape 6"/>
          <p:cNvSpPr>
            <a:spLocks noGrp="1"/>
          </p:cNvSpPr>
          <p:nvPr>
            <p:ph type="title"/>
          </p:nvPr>
        </p:nvSpPr>
        <p:spPr>
          <a:xfrm>
            <a:off x="457200" y="274638"/>
            <a:ext cx="8229600" cy="13255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Texto del título</a:t>
            </a:r>
          </a:p>
        </p:txBody>
      </p:sp>
      <p:sp>
        <p:nvSpPr>
          <p:cNvPr id="7" name="Shape 7"/>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r>
              <a:t>Nivel de texto 1</a:t>
            </a:r>
          </a:p>
          <a:p>
            <a:pPr lvl="1"/>
            <a:r>
              <a:t>Nivel de texto 2</a:t>
            </a:r>
          </a:p>
          <a:p>
            <a:pPr lvl="2"/>
            <a:r>
              <a:t>Nivel de texto 3</a:t>
            </a:r>
          </a:p>
          <a:p>
            <a:pPr lvl="3"/>
            <a:r>
              <a:t>Nivel de texto 4</a:t>
            </a:r>
          </a:p>
          <a:p>
            <a:pPr lvl="4"/>
            <a:r>
              <a:t>Nivel de texto 5</a:t>
            </a:r>
          </a:p>
        </p:txBody>
      </p:sp>
      <p:sp>
        <p:nvSpPr>
          <p:cNvPr id="8" name="Shape 8"/>
          <p:cNvSpPr>
            <a:spLocks noGrp="1"/>
          </p:cNvSpPr>
          <p:nvPr>
            <p:ph type="sldNum" sz="quarter" idx="2"/>
          </p:nvPr>
        </p:nvSpPr>
        <p:spPr>
          <a:xfrm>
            <a:off x="6553200" y="6356350"/>
            <a:ext cx="2133600" cy="360822"/>
          </a:xfrm>
          <a:prstGeom prst="rect">
            <a:avLst/>
          </a:prstGeom>
          <a:ln w="12700">
            <a:miter lim="400000"/>
          </a:ln>
        </p:spPr>
        <p:txBody>
          <a:bodyPr lIns="50800" tIns="50800" rIns="50800" bIns="50800">
            <a:spAutoFit/>
          </a:bodyPr>
          <a:lstStyle>
            <a:lvl1pPr defTabSz="914400">
              <a:defRPr sz="1800">
                <a:uFill>
                  <a:solidFill>
                    <a:srgbClr val="000000"/>
                  </a:solidFill>
                </a:uFill>
                <a:latin typeface="+mn-lt"/>
                <a:ea typeface="+mn-ea"/>
                <a:cs typeface="+mn-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5" Type="http://schemas.openxmlformats.org/officeDocument/2006/relationships/image" Target="../media/image6.png"/><Relationship Id="rId6"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144000" cy="6858000"/>
          </a:xfrm>
          <a:prstGeom prst="rect">
            <a:avLst/>
          </a:prstGeom>
        </p:spPr>
      </p:pic>
      <p:sp>
        <p:nvSpPr>
          <p:cNvPr id="4" name="1 Título"/>
          <p:cNvSpPr txBox="1">
            <a:spLocks/>
          </p:cNvSpPr>
          <p:nvPr/>
        </p:nvSpPr>
        <p:spPr>
          <a:xfrm>
            <a:off x="838201" y="2983011"/>
            <a:ext cx="4648199" cy="1969989"/>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800" b="1" spc="50" dirty="0" smtClean="0">
                <a:ln w="11430"/>
                <a:solidFill>
                  <a:srgbClr val="FFFF00"/>
                </a:solidFill>
                <a:effectLst>
                  <a:outerShdw blurRad="76200" dist="50800" dir="5400000" algn="tl" rotWithShape="0">
                    <a:srgbClr val="000000">
                      <a:alpha val="65000"/>
                    </a:srgbClr>
                  </a:outerShdw>
                </a:effectLst>
                <a:latin typeface="Felix Titling" pitchFamily="82" charset="0"/>
              </a:rPr>
              <a:t/>
            </a:r>
            <a:br>
              <a:rPr lang="es-CO" sz="4800" b="1" spc="50" dirty="0" smtClean="0">
                <a:ln w="11430"/>
                <a:solidFill>
                  <a:srgbClr val="FFFF00"/>
                </a:solidFill>
                <a:effectLst>
                  <a:outerShdw blurRad="76200" dist="50800" dir="5400000" algn="tl" rotWithShape="0">
                    <a:srgbClr val="000000">
                      <a:alpha val="65000"/>
                    </a:srgbClr>
                  </a:outerShdw>
                </a:effectLst>
                <a:latin typeface="Felix Titling" pitchFamily="82" charset="0"/>
              </a:rPr>
            </a:br>
            <a:r>
              <a:rPr lang="es-CO" sz="4000" b="1" spc="50" dirty="0" smtClean="0">
                <a:ln w="11430"/>
                <a:solidFill>
                  <a:srgbClr val="FFFF00"/>
                </a:solidFill>
                <a:effectLst>
                  <a:outerShdw blurRad="76200" dist="50800" dir="5400000" algn="tl" rotWithShape="0">
                    <a:srgbClr val="000000">
                      <a:alpha val="65000"/>
                    </a:srgbClr>
                  </a:outerShdw>
                </a:effectLst>
                <a:latin typeface="Felix Titling" pitchFamily="82" charset="0"/>
              </a:rPr>
              <a:t>Una </a:t>
            </a:r>
            <a:r>
              <a:rPr lang="es-CO" sz="3600" b="1" spc="50" dirty="0" smtClean="0">
                <a:ln w="11430"/>
                <a:solidFill>
                  <a:srgbClr val="FFFF00"/>
                </a:solidFill>
                <a:effectLst>
                  <a:outerShdw blurRad="76200" dist="50800" dir="5400000" algn="tl" rotWithShape="0">
                    <a:srgbClr val="000000">
                      <a:alpha val="65000"/>
                    </a:srgbClr>
                  </a:outerShdw>
                </a:effectLst>
                <a:latin typeface="Felix Titling" pitchFamily="82" charset="0"/>
              </a:rPr>
              <a:t>diaconisa</a:t>
            </a:r>
            <a:r>
              <a:rPr lang="es-CO" sz="4000" b="1" spc="50" dirty="0" smtClean="0">
                <a:ln w="11430"/>
                <a:solidFill>
                  <a:srgbClr val="FFFF00"/>
                </a:solidFill>
                <a:effectLst>
                  <a:outerShdw blurRad="76200" dist="50800" dir="5400000" algn="tl" rotWithShape="0">
                    <a:srgbClr val="000000">
                      <a:alpha val="65000"/>
                    </a:srgbClr>
                  </a:outerShdw>
                </a:effectLst>
                <a:latin typeface="Felix Titling" pitchFamily="82" charset="0"/>
              </a:rPr>
              <a:t> modelo</a:t>
            </a:r>
            <a:endParaRPr lang="es-CO" sz="4800" b="1" spc="50" dirty="0">
              <a:ln w="11430"/>
              <a:solidFill>
                <a:srgbClr val="FFFF00"/>
              </a:solidFill>
              <a:effectLst>
                <a:outerShdw blurRad="76200" dist="50800" dir="5400000" algn="tl" rotWithShape="0">
                  <a:srgbClr val="000000">
                    <a:alpha val="65000"/>
                  </a:srgbClr>
                </a:outerShdw>
              </a:effectLst>
              <a:latin typeface="Felix Titling" pitchFamily="82" charset="0"/>
            </a:endParaRPr>
          </a:p>
        </p:txBody>
      </p:sp>
      <p:sp>
        <p:nvSpPr>
          <p:cNvPr id="6" name="CuadroTexto 5"/>
          <p:cNvSpPr txBox="1"/>
          <p:nvPr/>
        </p:nvSpPr>
        <p:spPr>
          <a:xfrm>
            <a:off x="-68030" y="201813"/>
            <a:ext cx="3878030" cy="369332"/>
          </a:xfrm>
          <a:prstGeom prst="rect">
            <a:avLst/>
          </a:prstGeom>
          <a:noFill/>
        </p:spPr>
        <p:txBody>
          <a:bodyPr wrap="square" rtlCol="0">
            <a:spAutoFit/>
          </a:bodyPr>
          <a:lstStyle/>
          <a:p>
            <a:pPr algn="ctr"/>
            <a:r>
              <a:rPr lang="es-ES" sz="1800" b="1" dirty="0" smtClean="0">
                <a:solidFill>
                  <a:schemeClr val="bg1"/>
                </a:solidFill>
                <a:effectLst>
                  <a:outerShdw blurRad="38100" dist="38100" dir="2700000" algn="tl">
                    <a:srgbClr val="000000">
                      <a:alpha val="43137"/>
                    </a:srgbClr>
                  </a:outerShdw>
                </a:effectLst>
                <a:latin typeface="Cambria" panose="02040503050406030204" pitchFamily="18" charset="0"/>
                <a:ea typeface="Zapfino" charset="0"/>
                <a:cs typeface="Zapfino" charset="0"/>
              </a:rPr>
              <a:t>¡Señor, Transfórmame!</a:t>
            </a:r>
            <a:endParaRPr lang="es-ES_tradnl" sz="1800" b="1" dirty="0">
              <a:solidFill>
                <a:schemeClr val="bg1"/>
              </a:solidFill>
              <a:effectLst>
                <a:outerShdw blurRad="38100" dist="38100" dir="2700000" algn="tl">
                  <a:srgbClr val="000000">
                    <a:alpha val="43137"/>
                  </a:srgbClr>
                </a:outerShdw>
              </a:effectLst>
              <a:latin typeface="Cambria" panose="02040503050406030204" pitchFamily="18" charset="0"/>
              <a:ea typeface="Zapfino" charset="0"/>
              <a:cs typeface="Zapfino" charset="0"/>
            </a:endParaRPr>
          </a:p>
        </p:txBody>
      </p:sp>
      <p:sp>
        <p:nvSpPr>
          <p:cNvPr id="3" name="Rectangle 2"/>
          <p:cNvSpPr/>
          <p:nvPr/>
        </p:nvSpPr>
        <p:spPr>
          <a:xfrm>
            <a:off x="990600" y="1790697"/>
            <a:ext cx="2800767" cy="1200329"/>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CO" sz="4800" b="1" i="1" spc="50" dirty="0">
                <a:ln w="11430"/>
                <a:solidFill>
                  <a:schemeClr val="accent6">
                    <a:lumMod val="75000"/>
                  </a:schemeClr>
                </a:solidFill>
                <a:effectLst>
                  <a:outerShdw blurRad="76200" dist="50800" dir="5400000" algn="tl" rotWithShape="0">
                    <a:srgbClr val="000000">
                      <a:alpha val="65000"/>
                    </a:srgbClr>
                  </a:outerShdw>
                </a:effectLst>
                <a:latin typeface="Engravers MT" panose="02090707080505020304" pitchFamily="18" charset="0"/>
              </a:rPr>
              <a:t>Febe:</a:t>
            </a:r>
            <a:r>
              <a:rPr lang="es-CO" sz="7200" b="1" spc="50" dirty="0">
                <a:ln w="11430"/>
                <a:solidFill>
                  <a:schemeClr val="accent6">
                    <a:lumMod val="75000"/>
                  </a:schemeClr>
                </a:solidFill>
                <a:effectLst>
                  <a:outerShdw blurRad="76200" dist="50800" dir="5400000" algn="tl" rotWithShape="0">
                    <a:srgbClr val="000000">
                      <a:alpha val="65000"/>
                    </a:srgbClr>
                  </a:outerShdw>
                </a:effectLst>
                <a:latin typeface="Felix Titling" pitchFamily="82" charset="0"/>
              </a:rPr>
              <a:t> </a:t>
            </a: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04800" y="5994268"/>
            <a:ext cx="2514600" cy="80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E:\FOTOS WM - UNIONES\Fotos 2013\Foto 6 Southeast Mexican.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702" b="68558" l="49385" r="59469"/>
                    </a14:imgEffect>
                  </a14:imgLayer>
                </a14:imgProps>
              </a:ext>
              <a:ext uri="{28A0092B-C50C-407E-A947-70E740481C1C}">
                <a14:useLocalDpi xmlns:a14="http://schemas.microsoft.com/office/drawing/2010/main" val="0"/>
              </a:ext>
            </a:extLst>
          </a:blip>
          <a:srcRect l="47887" t="42662" r="39509" b="35162"/>
          <a:stretch/>
        </p:blipFill>
        <p:spPr bwMode="auto">
          <a:xfrm>
            <a:off x="5181600" y="2057400"/>
            <a:ext cx="4347426"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1143000" y="1600200"/>
            <a:ext cx="5931024" cy="3168352"/>
          </a:xfrm>
          <a:prstGeom prst="rect">
            <a:avLst/>
          </a:prstGeom>
        </p:spPr>
        <p:txBody>
          <a:bodyPr>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marL="0" indent="0" hangingPunct="1">
              <a:buNone/>
            </a:pPr>
            <a:r>
              <a:rPr lang="es-CO" sz="4400" dirty="0" smtClean="0">
                <a:solidFill>
                  <a:srgbClr val="FFFFFF"/>
                </a:solidFill>
                <a:latin typeface="Candara" pitchFamily="34" charset="0"/>
              </a:rPr>
              <a:t>“… que la recibáis en el Señor, como es digno de los santos..”</a:t>
            </a:r>
            <a:endParaRPr lang="es-CO" sz="4400" dirty="0">
              <a:solidFill>
                <a:srgbClr val="FFFFFF"/>
              </a:solidFill>
              <a:latin typeface="Candara" pitchFamily="34" charset="0"/>
            </a:endParaRPr>
          </a:p>
        </p:txBody>
      </p:sp>
    </p:spTree>
    <p:extLst>
      <p:ext uri="{BB962C8B-B14F-4D97-AF65-F5344CB8AC3E}">
        <p14:creationId xmlns:p14="http://schemas.microsoft.com/office/powerpoint/2010/main" val="919373390"/>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3" name="1 Título"/>
          <p:cNvSpPr>
            <a:spLocks noGrp="1"/>
          </p:cNvSpPr>
          <p:nvPr>
            <p:ph type="title"/>
          </p:nvPr>
        </p:nvSpPr>
        <p:spPr>
          <a:xfrm>
            <a:off x="-304800" y="457200"/>
            <a:ext cx="8229600" cy="1143000"/>
          </a:xfrm>
        </p:spPr>
        <p:txBody>
          <a:bodyPr>
            <a:normAutofit/>
          </a:bodyPr>
          <a:lstStyle/>
          <a:p>
            <a:r>
              <a:rPr lang="es-CO" b="1" u="sng" dirty="0">
                <a:solidFill>
                  <a:srgbClr val="FFFF00"/>
                </a:solidFill>
                <a:latin typeface="Candara" pitchFamily="34" charset="0"/>
              </a:rPr>
              <a:t>¿</a:t>
            </a:r>
            <a:r>
              <a:rPr lang="es-CO" b="1" u="sng" dirty="0" smtClean="0">
                <a:solidFill>
                  <a:srgbClr val="FFFF00"/>
                </a:solidFill>
                <a:latin typeface="Candara" pitchFamily="34" charset="0"/>
              </a:rPr>
              <a:t>Qué es ser santo?</a:t>
            </a:r>
            <a:endParaRPr lang="es-CO" b="1" u="sng" dirty="0">
              <a:solidFill>
                <a:srgbClr val="FFFF00"/>
              </a:solidFill>
              <a:latin typeface="Candara" pitchFamily="34" charset="0"/>
            </a:endParaRPr>
          </a:p>
        </p:txBody>
      </p:sp>
      <p:sp>
        <p:nvSpPr>
          <p:cNvPr id="4" name="2 Marcador de contenido"/>
          <p:cNvSpPr txBox="1">
            <a:spLocks/>
          </p:cNvSpPr>
          <p:nvPr/>
        </p:nvSpPr>
        <p:spPr>
          <a:xfrm>
            <a:off x="304800" y="1194748"/>
            <a:ext cx="7007712" cy="4052092"/>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marL="0" indent="0" hangingPunct="1">
              <a:buNone/>
            </a:pPr>
            <a:r>
              <a:rPr lang="es-CO" i="1" dirty="0" smtClean="0">
                <a:solidFill>
                  <a:srgbClr val="FFFFFF"/>
                </a:solidFill>
                <a:latin typeface="Candara" pitchFamily="34" charset="0"/>
              </a:rPr>
              <a:t>“Traducción de varios sinónimos griegos y hebreos que se refieren en general a lo que es sagrado y separado de lo común.  Además se refiere al alejamiento de todo lo que contamine… el término, tal y como se lo usa comúnmente, incluye, cuando se lo aplica al pueblo de Dios, el concepto de perfección moral”.  </a:t>
            </a:r>
          </a:p>
          <a:p>
            <a:pPr marL="0" indent="0" hangingPunct="1">
              <a:buNone/>
            </a:pPr>
            <a:r>
              <a:rPr lang="es-CO" sz="2000" dirty="0" smtClean="0">
                <a:solidFill>
                  <a:srgbClr val="FFFFFF"/>
                </a:solidFill>
                <a:latin typeface="Candara" pitchFamily="34" charset="0"/>
              </a:rPr>
              <a:t>Diccionario Bíblico Adventista, página 1054.</a:t>
            </a:r>
            <a:endParaRPr lang="es-CO" sz="2000" dirty="0">
              <a:solidFill>
                <a:srgbClr val="FFFFFF"/>
              </a:solidFill>
              <a:latin typeface="Candara" pitchFamily="34" charset="0"/>
            </a:endParaRPr>
          </a:p>
        </p:txBody>
      </p:sp>
    </p:spTree>
    <p:extLst>
      <p:ext uri="{BB962C8B-B14F-4D97-AF65-F5344CB8AC3E}">
        <p14:creationId xmlns:p14="http://schemas.microsoft.com/office/powerpoint/2010/main" val="1273159438"/>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3" name="1 Título"/>
          <p:cNvSpPr>
            <a:spLocks noGrp="1"/>
          </p:cNvSpPr>
          <p:nvPr>
            <p:ph type="title"/>
          </p:nvPr>
        </p:nvSpPr>
        <p:spPr>
          <a:xfrm>
            <a:off x="2177" y="342900"/>
            <a:ext cx="8229600" cy="1143000"/>
          </a:xfrm>
        </p:spPr>
        <p:txBody>
          <a:bodyPr>
            <a:noAutofit/>
          </a:bodyPr>
          <a:lstStyle/>
          <a:p>
            <a:r>
              <a:rPr lang="es-CO" u="sng" dirty="0" smtClean="0">
                <a:solidFill>
                  <a:srgbClr val="FFFF00"/>
                </a:solidFill>
                <a:effectLst>
                  <a:outerShdw blurRad="38100" dist="38100" dir="2700000" algn="tl">
                    <a:srgbClr val="000000">
                      <a:alpha val="43137"/>
                    </a:srgbClr>
                  </a:outerShdw>
                </a:effectLst>
                <a:latin typeface="Candara" pitchFamily="34" charset="0"/>
              </a:rPr>
              <a:t>Otra definición </a:t>
            </a:r>
            <a:br>
              <a:rPr lang="es-CO" u="sng" dirty="0" smtClean="0">
                <a:solidFill>
                  <a:srgbClr val="FFFF00"/>
                </a:solidFill>
                <a:effectLst>
                  <a:outerShdw blurRad="38100" dist="38100" dir="2700000" algn="tl">
                    <a:srgbClr val="000000">
                      <a:alpha val="43137"/>
                    </a:srgbClr>
                  </a:outerShdw>
                </a:effectLst>
                <a:latin typeface="Candara" pitchFamily="34" charset="0"/>
              </a:rPr>
            </a:br>
            <a:r>
              <a:rPr lang="es-CO" u="sng" dirty="0" smtClean="0">
                <a:solidFill>
                  <a:srgbClr val="FFFF00"/>
                </a:solidFill>
                <a:effectLst>
                  <a:outerShdw blurRad="38100" dist="38100" dir="2700000" algn="tl">
                    <a:srgbClr val="000000">
                      <a:alpha val="43137"/>
                    </a:srgbClr>
                  </a:outerShdw>
                </a:effectLst>
                <a:latin typeface="Candara" pitchFamily="34" charset="0"/>
              </a:rPr>
              <a:t>de santo:</a:t>
            </a:r>
            <a:endParaRPr lang="es-CO" u="sng" dirty="0">
              <a:solidFill>
                <a:srgbClr val="FFFF00"/>
              </a:solidFill>
              <a:effectLst>
                <a:outerShdw blurRad="38100" dist="38100" dir="2700000" algn="tl">
                  <a:srgbClr val="000000">
                    <a:alpha val="43137"/>
                  </a:srgbClr>
                </a:outerShdw>
              </a:effectLst>
              <a:latin typeface="Candara" pitchFamily="34" charset="0"/>
            </a:endParaRPr>
          </a:p>
        </p:txBody>
      </p:sp>
      <p:sp>
        <p:nvSpPr>
          <p:cNvPr id="4" name="2 Marcador de contenido"/>
          <p:cNvSpPr txBox="1">
            <a:spLocks/>
          </p:cNvSpPr>
          <p:nvPr/>
        </p:nvSpPr>
        <p:spPr>
          <a:xfrm>
            <a:off x="914400" y="1828800"/>
            <a:ext cx="5363344" cy="3489251"/>
          </a:xfrm>
          <a:prstGeom prst="rect">
            <a:avLst/>
          </a:prstGeom>
        </p:spPr>
        <p:txBody>
          <a:bodyPr>
            <a:normAutofit lnSpcReduction="10000"/>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4400" dirty="0" smtClean="0">
                <a:solidFill>
                  <a:schemeClr val="bg1"/>
                </a:solidFill>
                <a:latin typeface="Candara" pitchFamily="34" charset="0"/>
              </a:rPr>
              <a:t>“</a:t>
            </a:r>
            <a:r>
              <a:rPr lang="es-CO" sz="4400" i="1" dirty="0" smtClean="0">
                <a:solidFill>
                  <a:schemeClr val="bg1"/>
                </a:solidFill>
                <a:latin typeface="Candara" pitchFamily="34" charset="0"/>
              </a:rPr>
              <a:t>Ser separado, alejado de lo impuro y profano, y destinado al servicio de Dios”.  </a:t>
            </a:r>
          </a:p>
          <a:p>
            <a:pPr marL="0" indent="0" hangingPunct="1">
              <a:buNone/>
            </a:pPr>
            <a:r>
              <a:rPr lang="es-CO" sz="2000" dirty="0" smtClean="0">
                <a:solidFill>
                  <a:schemeClr val="bg1"/>
                </a:solidFill>
                <a:latin typeface="Candara" pitchFamily="34" charset="0"/>
              </a:rPr>
              <a:t>       Diccionario Bíblico Ilustrado, página 1055</a:t>
            </a:r>
            <a:endParaRPr lang="es-CO" sz="2000" dirty="0">
              <a:solidFill>
                <a:schemeClr val="bg1"/>
              </a:solidFill>
              <a:latin typeface="Candara" pitchFamily="34" charset="0"/>
            </a:endParaRPr>
          </a:p>
        </p:txBody>
      </p:sp>
    </p:spTree>
    <p:extLst>
      <p:ext uri="{BB962C8B-B14F-4D97-AF65-F5344CB8AC3E}">
        <p14:creationId xmlns:p14="http://schemas.microsoft.com/office/powerpoint/2010/main" val="503011534"/>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3" name="1 Título"/>
          <p:cNvSpPr>
            <a:spLocks noGrp="1"/>
          </p:cNvSpPr>
          <p:nvPr>
            <p:ph type="title"/>
          </p:nvPr>
        </p:nvSpPr>
        <p:spPr>
          <a:xfrm>
            <a:off x="609600" y="381000"/>
            <a:ext cx="7416544" cy="1143000"/>
          </a:xfrm>
        </p:spPr>
        <p:txBody>
          <a:bodyPr>
            <a:noAutofit/>
          </a:bodyPr>
          <a:lstStyle/>
          <a:p>
            <a:r>
              <a:rPr lang="es-CO" dirty="0" smtClean="0">
                <a:solidFill>
                  <a:srgbClr val="FFFF00"/>
                </a:solidFill>
                <a:latin typeface="Candara" pitchFamily="34" charset="0"/>
              </a:rPr>
              <a:t>Una diaconisa como Febe, es una mujer:</a:t>
            </a:r>
            <a:endParaRPr lang="es-CO" dirty="0">
              <a:solidFill>
                <a:srgbClr val="FFFF00"/>
              </a:solidFill>
              <a:latin typeface="Candara" pitchFamily="34" charset="0"/>
            </a:endParaRPr>
          </a:p>
        </p:txBody>
      </p:sp>
      <p:sp>
        <p:nvSpPr>
          <p:cNvPr id="4" name="2 Marcador de contenido"/>
          <p:cNvSpPr txBox="1">
            <a:spLocks/>
          </p:cNvSpPr>
          <p:nvPr/>
        </p:nvSpPr>
        <p:spPr>
          <a:xfrm>
            <a:off x="533400" y="1752600"/>
            <a:ext cx="6489476" cy="4137323"/>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buFont typeface="Wingdings" pitchFamily="2" charset="2"/>
              <a:buChar char="ü"/>
            </a:pPr>
            <a:r>
              <a:rPr lang="es-CO" dirty="0" smtClean="0">
                <a:solidFill>
                  <a:schemeClr val="bg1"/>
                </a:solidFill>
              </a:rPr>
              <a:t>Escogida por Dios, mediante su iglesia.</a:t>
            </a:r>
          </a:p>
          <a:p>
            <a:pPr hangingPunct="1">
              <a:buFont typeface="Wingdings" pitchFamily="2" charset="2"/>
              <a:buChar char="ü"/>
            </a:pPr>
            <a:r>
              <a:rPr lang="es-CO" dirty="0" smtClean="0">
                <a:solidFill>
                  <a:schemeClr val="bg1"/>
                </a:solidFill>
              </a:rPr>
              <a:t>Apartada por Dios para una obra especial.</a:t>
            </a:r>
          </a:p>
          <a:p>
            <a:pPr hangingPunct="1">
              <a:buFont typeface="Wingdings" pitchFamily="2" charset="2"/>
              <a:buChar char="ü"/>
            </a:pPr>
            <a:r>
              <a:rPr lang="es-CO" dirty="0" smtClean="0">
                <a:solidFill>
                  <a:schemeClr val="bg1"/>
                </a:solidFill>
              </a:rPr>
              <a:t>Capacitada por el Espíritu Santo para que cumpla un </a:t>
            </a:r>
          </a:p>
          <a:p>
            <a:pPr marL="0" indent="0" hangingPunct="1">
              <a:buNone/>
            </a:pPr>
            <a:r>
              <a:rPr lang="es-CO" dirty="0">
                <a:solidFill>
                  <a:schemeClr val="bg1"/>
                </a:solidFill>
              </a:rPr>
              <a:t> </a:t>
            </a:r>
            <a:r>
              <a:rPr lang="es-CO" dirty="0" smtClean="0">
                <a:solidFill>
                  <a:schemeClr val="bg1"/>
                </a:solidFill>
              </a:rPr>
              <a:t>  ministerio especial.</a:t>
            </a:r>
          </a:p>
        </p:txBody>
      </p:sp>
    </p:spTree>
    <p:extLst>
      <p:ext uri="{BB962C8B-B14F-4D97-AF65-F5344CB8AC3E}">
        <p14:creationId xmlns:p14="http://schemas.microsoft.com/office/powerpoint/2010/main" val="1473316246"/>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685800" y="838200"/>
            <a:ext cx="6658575" cy="4525963"/>
          </a:xfrm>
          <a:prstGeom prst="rect">
            <a:avLst/>
          </a:prstGeom>
        </p:spPr>
        <p:txBody>
          <a:bodyPr>
            <a:normAutofit fontScale="92500" lnSpcReduction="20000"/>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buFont typeface="Wingdings" panose="05000000000000000000" pitchFamily="2" charset="2"/>
              <a:buChar char="ü"/>
            </a:pPr>
            <a:r>
              <a:rPr lang="es-CO" sz="4400" dirty="0" smtClean="0">
                <a:solidFill>
                  <a:schemeClr val="bg1"/>
                </a:solidFill>
                <a:latin typeface="Candara" pitchFamily="34" charset="0"/>
              </a:rPr>
              <a:t>Reconoce que su trabajo es</a:t>
            </a:r>
            <a:r>
              <a:rPr lang="es-ES" sz="4400" dirty="0" smtClean="0">
                <a:solidFill>
                  <a:schemeClr val="bg1"/>
                </a:solidFill>
                <a:latin typeface="Candara" pitchFamily="34" charset="0"/>
              </a:rPr>
              <a:t>   </a:t>
            </a:r>
            <a:r>
              <a:rPr lang="es-CO" sz="4400" dirty="0" smtClean="0">
                <a:solidFill>
                  <a:schemeClr val="bg1"/>
                </a:solidFill>
                <a:latin typeface="Candara" pitchFamily="34" charset="0"/>
              </a:rPr>
              <a:t> algo especial.</a:t>
            </a:r>
          </a:p>
          <a:p>
            <a:pPr hangingPunct="1">
              <a:buFont typeface="Wingdings" panose="05000000000000000000" pitchFamily="2" charset="2"/>
              <a:buChar char="ü"/>
            </a:pPr>
            <a:r>
              <a:rPr lang="es-CO" sz="4400" dirty="0" smtClean="0">
                <a:solidFill>
                  <a:schemeClr val="bg1"/>
                </a:solidFill>
                <a:latin typeface="Candara" pitchFamily="34" charset="0"/>
              </a:rPr>
              <a:t>Entiende cual es su ministerio, y lo desarrolla con alta dignidad.</a:t>
            </a:r>
          </a:p>
          <a:p>
            <a:pPr hangingPunct="1">
              <a:buFont typeface="Wingdings" panose="05000000000000000000" pitchFamily="2" charset="2"/>
              <a:buChar char="ü"/>
            </a:pPr>
            <a:r>
              <a:rPr lang="es-CO" sz="4400" dirty="0" smtClean="0">
                <a:solidFill>
                  <a:schemeClr val="bg1"/>
                </a:solidFill>
                <a:latin typeface="Candara" pitchFamily="34" charset="0"/>
              </a:rPr>
              <a:t>No se contaminará con las cosas triviales de este mundo.</a:t>
            </a:r>
            <a:endParaRPr lang="es-CO" sz="4400" dirty="0">
              <a:solidFill>
                <a:schemeClr val="bg1"/>
              </a:solidFill>
              <a:latin typeface="Candara" pitchFamily="34" charset="0"/>
            </a:endParaRPr>
          </a:p>
        </p:txBody>
      </p:sp>
    </p:spTree>
    <p:extLst>
      <p:ext uri="{BB962C8B-B14F-4D97-AF65-F5344CB8AC3E}">
        <p14:creationId xmlns:p14="http://schemas.microsoft.com/office/powerpoint/2010/main" val="444440191"/>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457200" y="304800"/>
            <a:ext cx="6934200" cy="6324600"/>
          </a:xfrm>
          <a:prstGeom prst="rect">
            <a:avLst/>
          </a:prstGeom>
        </p:spPr>
        <p:txBody>
          <a:bodyPr>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buFont typeface="Wingdings" panose="05000000000000000000" pitchFamily="2" charset="2"/>
              <a:buChar char="ü"/>
            </a:pPr>
            <a:r>
              <a:rPr lang="es-CO" sz="4000" dirty="0" smtClean="0">
                <a:solidFill>
                  <a:srgbClr val="FFFFFF"/>
                </a:solidFill>
                <a:latin typeface="Candara" pitchFamily="34" charset="0"/>
              </a:rPr>
              <a:t>Cuida su testimonio personal y el de su familia e iglesia.</a:t>
            </a:r>
          </a:p>
          <a:p>
            <a:pPr hangingPunct="1">
              <a:buFont typeface="Wingdings" panose="05000000000000000000" pitchFamily="2" charset="2"/>
              <a:buChar char="ü"/>
            </a:pPr>
            <a:r>
              <a:rPr lang="es-CO" sz="4000" dirty="0" smtClean="0">
                <a:solidFill>
                  <a:srgbClr val="FFFFFF"/>
                </a:solidFill>
                <a:latin typeface="Candara" pitchFamily="34" charset="0"/>
              </a:rPr>
              <a:t>Cumple con alegría y buena disposición su ministerio.</a:t>
            </a:r>
          </a:p>
          <a:p>
            <a:pPr hangingPunct="1">
              <a:buFont typeface="Wingdings" panose="05000000000000000000" pitchFamily="2" charset="2"/>
              <a:buChar char="ü"/>
            </a:pPr>
            <a:r>
              <a:rPr lang="es-CO" sz="4000" dirty="0" smtClean="0">
                <a:solidFill>
                  <a:srgbClr val="FFFFFF"/>
                </a:solidFill>
                <a:latin typeface="Candara" pitchFamily="34" charset="0"/>
              </a:rPr>
              <a:t>Se mantiene humilde ante el éxito, y resuelta y motivada ante los aparentes </a:t>
            </a:r>
          </a:p>
          <a:p>
            <a:pPr marL="0" indent="0" hangingPunct="1">
              <a:buNone/>
            </a:pPr>
            <a:r>
              <a:rPr lang="es-CO" sz="4000" dirty="0">
                <a:solidFill>
                  <a:srgbClr val="FFFFFF"/>
                </a:solidFill>
                <a:latin typeface="Candara" pitchFamily="34" charset="0"/>
              </a:rPr>
              <a:t> </a:t>
            </a:r>
            <a:r>
              <a:rPr lang="es-CO" sz="4000" dirty="0" smtClean="0">
                <a:solidFill>
                  <a:srgbClr val="FFFFFF"/>
                </a:solidFill>
                <a:latin typeface="Candara" pitchFamily="34" charset="0"/>
              </a:rPr>
              <a:t>  fracasos.</a:t>
            </a:r>
            <a:endParaRPr lang="es-CO" sz="4000" dirty="0">
              <a:solidFill>
                <a:srgbClr val="FFFFFF"/>
              </a:solidFill>
              <a:latin typeface="Candara" pitchFamily="34" charset="0"/>
            </a:endParaRPr>
          </a:p>
        </p:txBody>
      </p:sp>
    </p:spTree>
    <p:extLst>
      <p:ext uri="{BB962C8B-B14F-4D97-AF65-F5344CB8AC3E}">
        <p14:creationId xmlns:p14="http://schemas.microsoft.com/office/powerpoint/2010/main" val="280884229"/>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533400" y="685800"/>
            <a:ext cx="7162800" cy="4525963"/>
          </a:xfrm>
          <a:prstGeom prst="rect">
            <a:avLst/>
          </a:prstGeom>
        </p:spPr>
        <p:txBody>
          <a:bodyPr>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buFont typeface="Wingdings" panose="05000000000000000000" pitchFamily="2" charset="2"/>
              <a:buChar char="ü"/>
            </a:pPr>
            <a:r>
              <a:rPr lang="es-CO" sz="4000" dirty="0" smtClean="0">
                <a:solidFill>
                  <a:srgbClr val="FFFFFF"/>
                </a:solidFill>
                <a:latin typeface="Candara" pitchFamily="34" charset="0"/>
              </a:rPr>
              <a:t>Se convierte en una inspiración    para la iglesia.</a:t>
            </a:r>
          </a:p>
          <a:p>
            <a:pPr hangingPunct="1">
              <a:buFont typeface="Wingdings" panose="05000000000000000000" pitchFamily="2" charset="2"/>
              <a:buChar char="ü"/>
            </a:pPr>
            <a:r>
              <a:rPr lang="es-CO" sz="4000" dirty="0" smtClean="0">
                <a:solidFill>
                  <a:srgbClr val="FFFFFF"/>
                </a:solidFill>
                <a:latin typeface="Candara" pitchFamily="34" charset="0"/>
              </a:rPr>
              <a:t>Es la bujía que enciende la chispa  del servicio en la iglesia.</a:t>
            </a:r>
          </a:p>
          <a:p>
            <a:pPr hangingPunct="1">
              <a:buFont typeface="Wingdings" panose="05000000000000000000" pitchFamily="2" charset="2"/>
              <a:buChar char="ü"/>
            </a:pPr>
            <a:r>
              <a:rPr lang="es-CO" sz="4000" dirty="0" smtClean="0">
                <a:solidFill>
                  <a:srgbClr val="FFFFFF"/>
                </a:solidFill>
                <a:latin typeface="Candara" pitchFamily="34" charset="0"/>
              </a:rPr>
              <a:t>El estudio de la Biblia y la oración,    es el sustento </a:t>
            </a:r>
          </a:p>
          <a:p>
            <a:pPr marL="0" indent="0" hangingPunct="1">
              <a:buNone/>
            </a:pPr>
            <a:r>
              <a:rPr lang="es-CO" sz="4000" dirty="0">
                <a:solidFill>
                  <a:srgbClr val="FFFFFF"/>
                </a:solidFill>
                <a:latin typeface="Candara" pitchFamily="34" charset="0"/>
              </a:rPr>
              <a:t> </a:t>
            </a:r>
            <a:r>
              <a:rPr lang="es-CO" sz="4000" dirty="0" smtClean="0">
                <a:solidFill>
                  <a:srgbClr val="FFFFFF"/>
                </a:solidFill>
                <a:latin typeface="Candara" pitchFamily="34" charset="0"/>
              </a:rPr>
              <a:t>  que la mantiene  activa</a:t>
            </a:r>
            <a:r>
              <a:rPr lang="es-ES" sz="4000" dirty="0" smtClean="0">
                <a:solidFill>
                  <a:srgbClr val="FFFFFF"/>
                </a:solidFill>
                <a:latin typeface="Candara" pitchFamily="34" charset="0"/>
              </a:rPr>
              <a:t>.</a:t>
            </a:r>
            <a:r>
              <a:rPr lang="es-CO" sz="4000" dirty="0" smtClean="0">
                <a:solidFill>
                  <a:srgbClr val="FFFFFF"/>
                </a:solidFill>
                <a:latin typeface="Candara" pitchFamily="34" charset="0"/>
              </a:rPr>
              <a:t> </a:t>
            </a:r>
            <a:endParaRPr lang="es-CO" sz="4000" dirty="0">
              <a:solidFill>
                <a:srgbClr val="FFFFFF"/>
              </a:solidFill>
              <a:latin typeface="Candara" pitchFamily="34" charset="0"/>
            </a:endParaRPr>
          </a:p>
        </p:txBody>
      </p:sp>
    </p:spTree>
    <p:extLst>
      <p:ext uri="{BB962C8B-B14F-4D97-AF65-F5344CB8AC3E}">
        <p14:creationId xmlns:p14="http://schemas.microsoft.com/office/powerpoint/2010/main" val="1281986709"/>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a:xfrm>
            <a:off x="1785230" y="1600200"/>
            <a:ext cx="5397500" cy="3947162"/>
          </a:xfrm>
        </p:spPr>
        <p:txBody>
          <a:bodyPr>
            <a:noAutofit/>
          </a:bodyPr>
          <a:lstStyle/>
          <a:p>
            <a:r>
              <a:rPr lang="es-CO" b="1" dirty="0" smtClean="0">
                <a:solidFill>
                  <a:srgbClr val="FFFFFF"/>
                </a:solidFill>
                <a:effectLst>
                  <a:outerShdw blurRad="38100" dist="38100" dir="2700000" algn="tl">
                    <a:srgbClr val="000000">
                      <a:alpha val="43137"/>
                    </a:srgbClr>
                  </a:outerShdw>
                </a:effectLst>
                <a:latin typeface="Candara" pitchFamily="34" charset="0"/>
              </a:rPr>
              <a:t>Considerada como una mujer dispuesta para </a:t>
            </a:r>
            <a:r>
              <a:rPr lang="es-ES" b="1" dirty="0" smtClean="0">
                <a:solidFill>
                  <a:srgbClr val="FFFFFF"/>
                </a:solidFill>
                <a:effectLst>
                  <a:outerShdw blurRad="38100" dist="38100" dir="2700000" algn="tl">
                    <a:srgbClr val="000000">
                      <a:alpha val="43137"/>
                    </a:srgbClr>
                  </a:outerShdw>
                </a:effectLst>
                <a:latin typeface="Candara" pitchFamily="34" charset="0"/>
              </a:rPr>
              <a:t>ayudar.</a:t>
            </a:r>
            <a:endParaRPr lang="es-CO" b="1" dirty="0">
              <a:solidFill>
                <a:srgbClr val="FFFFFF"/>
              </a:solidFill>
              <a:effectLst>
                <a:outerShdw blurRad="38100" dist="38100" dir="2700000" algn="tl">
                  <a:srgbClr val="000000">
                    <a:alpha val="43137"/>
                  </a:srgbClr>
                </a:outerShdw>
              </a:effectLst>
              <a:latin typeface="Candara" pitchFamily="34" charset="0"/>
            </a:endParaRPr>
          </a:p>
        </p:txBody>
      </p:sp>
      <p:pic>
        <p:nvPicPr>
          <p:cNvPr id="3" name="image7.png"/>
          <p:cNvPicPr>
            <a:picLocks noChangeAspect="1"/>
          </p:cNvPicPr>
          <p:nvPr/>
        </p:nvPicPr>
        <p:blipFill>
          <a:blip r:embed="rId3">
            <a:extLst/>
          </a:blip>
          <a:srcRect l="39848" r="7021"/>
          <a:stretch>
            <a:fillRect/>
          </a:stretch>
        </p:blipFill>
        <p:spPr>
          <a:xfrm>
            <a:off x="990600" y="2438400"/>
            <a:ext cx="794630" cy="1036474"/>
          </a:xfrm>
          <a:prstGeom prst="rect">
            <a:avLst/>
          </a:prstGeom>
          <a:ln w="12700">
            <a:miter lim="400000"/>
          </a:ln>
        </p:spPr>
      </p:pic>
      <p:sp>
        <p:nvSpPr>
          <p:cNvPr id="4" name="CuadroTexto 3"/>
          <p:cNvSpPr txBox="1"/>
          <p:nvPr/>
        </p:nvSpPr>
        <p:spPr>
          <a:xfrm>
            <a:off x="-153785" y="365912"/>
            <a:ext cx="3878030" cy="369332"/>
          </a:xfrm>
          <a:prstGeom prst="rect">
            <a:avLst/>
          </a:prstGeom>
          <a:noFill/>
        </p:spPr>
        <p:txBody>
          <a:bodyPr wrap="square" rtlCol="0">
            <a:spAutoFit/>
          </a:bodyPr>
          <a:lstStyle/>
          <a:p>
            <a:pPr algn="ctr"/>
            <a:r>
              <a:rPr lang="es-ES" sz="1800" dirty="0" smtClean="0">
                <a:solidFill>
                  <a:schemeClr val="bg1"/>
                </a:solidFill>
                <a:latin typeface="Zapfino" charset="0"/>
                <a:ea typeface="Zapfino" charset="0"/>
                <a:cs typeface="Zapfino" charset="0"/>
              </a:rPr>
              <a:t>¡</a:t>
            </a:r>
            <a:r>
              <a:rPr lang="es-ES" sz="1800" dirty="0" err="1" smtClean="0">
                <a:solidFill>
                  <a:schemeClr val="bg1"/>
                </a:solidFill>
                <a:latin typeface="Zapfino" charset="0"/>
                <a:ea typeface="Zapfino" charset="0"/>
                <a:cs typeface="Zapfino" charset="0"/>
              </a:rPr>
              <a:t>SeñorTransfórmame</a:t>
            </a:r>
            <a:r>
              <a:rPr lang="es-ES" sz="1600" dirty="0" smtClean="0">
                <a:solidFill>
                  <a:schemeClr val="bg1"/>
                </a:solidFill>
                <a:latin typeface="Zapfino" charset="0"/>
                <a:ea typeface="Zapfino" charset="0"/>
                <a:cs typeface="Zapfino" charset="0"/>
              </a:rPr>
              <a:t>!</a:t>
            </a:r>
            <a:endParaRPr lang="es-ES_tradnl" sz="1600"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654445797"/>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3 Rectángulo"/>
          <p:cNvSpPr/>
          <p:nvPr/>
        </p:nvSpPr>
        <p:spPr>
          <a:xfrm>
            <a:off x="1669157" y="1580606"/>
            <a:ext cx="5805685" cy="2000548"/>
          </a:xfrm>
          <a:prstGeom prst="rect">
            <a:avLst/>
          </a:prstGeom>
        </p:spPr>
        <p:txBody>
          <a:bodyPr wrap="square">
            <a:spAutoFit/>
          </a:bodyPr>
          <a:lstStyle/>
          <a:p>
            <a:r>
              <a:rPr lang="es-CO" sz="4400" dirty="0" smtClean="0">
                <a:solidFill>
                  <a:srgbClr val="FFFFFF"/>
                </a:solidFill>
                <a:latin typeface="Candara" pitchFamily="34" charset="0"/>
              </a:rPr>
              <a:t>“… porque ella ha ayudado a muchos…”  </a:t>
            </a:r>
            <a:r>
              <a:rPr lang="es-CO" sz="3200" dirty="0" smtClean="0">
                <a:solidFill>
                  <a:srgbClr val="FFFFFF"/>
                </a:solidFill>
                <a:latin typeface="Candara" pitchFamily="34" charset="0"/>
              </a:rPr>
              <a:t>(</a:t>
            </a:r>
            <a:r>
              <a:rPr lang="es-CO" sz="2800" dirty="0" smtClean="0">
                <a:solidFill>
                  <a:srgbClr val="FFFFFF"/>
                </a:solidFill>
                <a:latin typeface="Candara" pitchFamily="34" charset="0"/>
              </a:rPr>
              <a:t>Romanos 16:2 up)</a:t>
            </a:r>
            <a:endParaRPr lang="es-CO" sz="2800" dirty="0">
              <a:solidFill>
                <a:srgbClr val="FFFFFF"/>
              </a:solidFill>
              <a:latin typeface="Candara" pitchFamily="34" charset="0"/>
            </a:endParaRPr>
          </a:p>
        </p:txBody>
      </p:sp>
    </p:spTree>
    <p:extLst>
      <p:ext uri="{BB962C8B-B14F-4D97-AF65-F5344CB8AC3E}">
        <p14:creationId xmlns:p14="http://schemas.microsoft.com/office/powerpoint/2010/main" val="1642872990"/>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3 Rectángulo"/>
          <p:cNvSpPr/>
          <p:nvPr/>
        </p:nvSpPr>
        <p:spPr>
          <a:xfrm>
            <a:off x="457200" y="838200"/>
            <a:ext cx="7017643" cy="5016758"/>
          </a:xfrm>
          <a:prstGeom prst="rect">
            <a:avLst/>
          </a:prstGeom>
        </p:spPr>
        <p:txBody>
          <a:bodyPr wrap="square">
            <a:spAutoFit/>
          </a:bodyPr>
          <a:lstStyle/>
          <a:p>
            <a:r>
              <a:rPr lang="es-ES" sz="4000" b="1" dirty="0" smtClean="0">
                <a:solidFill>
                  <a:srgbClr val="FFFFFF"/>
                </a:solidFill>
              </a:rPr>
              <a:t>Quizá́ Febe ocupaba una posición que le permitía ayudar a sus hermanos en la fe, no sólo financieramente, sino también política y socialmente. </a:t>
            </a:r>
          </a:p>
          <a:p>
            <a:endParaRPr lang="es-ES" sz="4000" b="1" dirty="0">
              <a:solidFill>
                <a:srgbClr val="FFFFFF"/>
              </a:solidFill>
              <a:latin typeface="Candara" pitchFamily="34" charset="0"/>
            </a:endParaRPr>
          </a:p>
        </p:txBody>
      </p:sp>
    </p:spTree>
    <p:extLst>
      <p:ext uri="{BB962C8B-B14F-4D97-AF65-F5344CB8AC3E}">
        <p14:creationId xmlns:p14="http://schemas.microsoft.com/office/powerpoint/2010/main" val="24673763"/>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914400" y="479425"/>
            <a:ext cx="6705600" cy="5486400"/>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algn="ctr" hangingPunct="1"/>
            <a:r>
              <a:rPr lang="es-CO" dirty="0" smtClean="0">
                <a:solidFill>
                  <a:srgbClr val="FFFFFF"/>
                </a:solidFill>
                <a:latin typeface="Candara" pitchFamily="34" charset="0"/>
              </a:rPr>
              <a:t>“Os recomiendo además a nuestra hermana Febe, la cual es diaconisa de la iglesia en Cencrea; Que la recibáis en el Señor, </a:t>
            </a:r>
            <a:r>
              <a:rPr lang="es-CO" i="1" u="sng" dirty="0" smtClean="0">
                <a:solidFill>
                  <a:srgbClr val="FFFFFF"/>
                </a:solidFill>
                <a:latin typeface="Candara" pitchFamily="34" charset="0"/>
              </a:rPr>
              <a:t>como es digno de los santos</a:t>
            </a:r>
            <a:r>
              <a:rPr lang="es-CO" dirty="0" smtClean="0">
                <a:solidFill>
                  <a:srgbClr val="FFFFFF"/>
                </a:solidFill>
                <a:latin typeface="Candara" pitchFamily="34" charset="0"/>
              </a:rPr>
              <a:t>, y que la ayudéis en cualquier cosa que necesite de vosotros; </a:t>
            </a:r>
            <a:r>
              <a:rPr lang="es-CO" i="1" u="sng" dirty="0" smtClean="0">
                <a:solidFill>
                  <a:srgbClr val="FFFFFF"/>
                </a:solidFill>
                <a:latin typeface="Candara" pitchFamily="34" charset="0"/>
              </a:rPr>
              <a:t>porque ella ha ayudado </a:t>
            </a:r>
          </a:p>
          <a:p>
            <a:pPr marL="0" indent="0" algn="ctr" hangingPunct="1">
              <a:buNone/>
            </a:pPr>
            <a:r>
              <a:rPr lang="es-CO" i="1" u="sng" dirty="0">
                <a:solidFill>
                  <a:srgbClr val="FFFFFF"/>
                </a:solidFill>
                <a:latin typeface="Candara" pitchFamily="34" charset="0"/>
              </a:rPr>
              <a:t> </a:t>
            </a:r>
            <a:r>
              <a:rPr lang="es-CO" i="1" u="sng" dirty="0" smtClean="0">
                <a:solidFill>
                  <a:srgbClr val="FFFFFF"/>
                </a:solidFill>
                <a:latin typeface="Candara" pitchFamily="34" charset="0"/>
              </a:rPr>
              <a:t>   a muchos</a:t>
            </a:r>
            <a:r>
              <a:rPr lang="es-CO" dirty="0" smtClean="0">
                <a:solidFill>
                  <a:srgbClr val="FFFFFF"/>
                </a:solidFill>
                <a:latin typeface="Candara" pitchFamily="34" charset="0"/>
              </a:rPr>
              <a:t>, </a:t>
            </a:r>
            <a:r>
              <a:rPr lang="es-CO" i="1" u="sng" dirty="0" smtClean="0">
                <a:solidFill>
                  <a:srgbClr val="FFFFFF"/>
                </a:solidFill>
                <a:latin typeface="Candara" pitchFamily="34" charset="0"/>
              </a:rPr>
              <a:t>y a mí mismo</a:t>
            </a:r>
            <a:r>
              <a:rPr lang="es-CO" dirty="0" smtClean="0">
                <a:solidFill>
                  <a:srgbClr val="FFFFFF"/>
                </a:solidFill>
                <a:latin typeface="Candara" pitchFamily="34" charset="0"/>
              </a:rPr>
              <a:t>.  </a:t>
            </a:r>
          </a:p>
          <a:p>
            <a:pPr marL="0" indent="0" algn="ctr" hangingPunct="1">
              <a:buNone/>
            </a:pPr>
            <a:r>
              <a:rPr lang="es-CO" sz="2800" dirty="0" smtClean="0">
                <a:solidFill>
                  <a:srgbClr val="FFFFFF"/>
                </a:solidFill>
                <a:latin typeface="Candara" pitchFamily="34" charset="0"/>
              </a:rPr>
              <a:t>(Romanos 16:1,2)</a:t>
            </a:r>
            <a:endParaRPr lang="es-CO" sz="2800" dirty="0">
              <a:solidFill>
                <a:srgbClr val="FFFFFF"/>
              </a:solidFill>
              <a:latin typeface="Candara"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3" name="1 Título"/>
          <p:cNvSpPr>
            <a:spLocks noGrp="1"/>
          </p:cNvSpPr>
          <p:nvPr>
            <p:ph type="title"/>
          </p:nvPr>
        </p:nvSpPr>
        <p:spPr>
          <a:xfrm>
            <a:off x="255448" y="175309"/>
            <a:ext cx="8229600" cy="1143000"/>
          </a:xfrm>
        </p:spPr>
        <p:txBody>
          <a:bodyPr>
            <a:normAutofit/>
          </a:bodyPr>
          <a:lstStyle/>
          <a:p>
            <a:r>
              <a:rPr lang="es-CO" b="1" u="sng" dirty="0" smtClean="0">
                <a:solidFill>
                  <a:srgbClr val="FFFF00"/>
                </a:solidFill>
                <a:effectLst>
                  <a:outerShdw blurRad="38100" dist="38100" dir="2700000" algn="tl">
                    <a:srgbClr val="000000">
                      <a:alpha val="43137"/>
                    </a:srgbClr>
                  </a:outerShdw>
                </a:effectLst>
              </a:rPr>
              <a:t>Una diaconisa:</a:t>
            </a:r>
            <a:endParaRPr lang="es-CO" b="1" u="sng" dirty="0">
              <a:solidFill>
                <a:srgbClr val="FFFF00"/>
              </a:solidFill>
              <a:effectLst>
                <a:outerShdw blurRad="38100" dist="38100" dir="2700000" algn="tl">
                  <a:srgbClr val="000000">
                    <a:alpha val="43137"/>
                  </a:srgbClr>
                </a:outerShdw>
              </a:effectLst>
            </a:endParaRPr>
          </a:p>
        </p:txBody>
      </p:sp>
      <p:sp>
        <p:nvSpPr>
          <p:cNvPr id="4" name="2 Marcador de contenido"/>
          <p:cNvSpPr txBox="1">
            <a:spLocks/>
          </p:cNvSpPr>
          <p:nvPr/>
        </p:nvSpPr>
        <p:spPr>
          <a:xfrm>
            <a:off x="533400" y="914400"/>
            <a:ext cx="6882184" cy="3639757"/>
          </a:xfrm>
          <a:prstGeom prst="rect">
            <a:avLst/>
          </a:prstGeom>
        </p:spPr>
        <p:txBody>
          <a:bodyPr>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buFont typeface="Wingdings" pitchFamily="2" charset="2"/>
              <a:buChar char="Ø"/>
            </a:pPr>
            <a:r>
              <a:rPr lang="es-CO" sz="3600" dirty="0" smtClean="0">
                <a:solidFill>
                  <a:srgbClr val="FFFFFF"/>
                </a:solidFill>
                <a:latin typeface="Candara" pitchFamily="34" charset="0"/>
              </a:rPr>
              <a:t>Estará siempre dispuesta para ayudar a los necesitados de la iglesia.</a:t>
            </a:r>
          </a:p>
          <a:p>
            <a:pPr hangingPunct="1">
              <a:buFont typeface="Wingdings" pitchFamily="2" charset="2"/>
              <a:buChar char="Ø"/>
            </a:pPr>
            <a:r>
              <a:rPr lang="es-CO" sz="3600" dirty="0" smtClean="0">
                <a:solidFill>
                  <a:srgbClr val="FFFFFF"/>
                </a:solidFill>
                <a:latin typeface="Candara" pitchFamily="34" charset="0"/>
              </a:rPr>
              <a:t>Se interesa en ayudar también a los que no son de la iglesia.</a:t>
            </a:r>
          </a:p>
          <a:p>
            <a:pPr hangingPunct="1">
              <a:buFont typeface="Wingdings" pitchFamily="2" charset="2"/>
              <a:buChar char="Ø"/>
            </a:pPr>
            <a:r>
              <a:rPr lang="es-CO" sz="3600" dirty="0" smtClean="0">
                <a:solidFill>
                  <a:srgbClr val="FFFFFF"/>
                </a:solidFill>
                <a:latin typeface="Candara" pitchFamily="34" charset="0"/>
              </a:rPr>
              <a:t>Desarrolla la habilidad de identificar las familias necesitadas para ofrecerles apoyo</a:t>
            </a:r>
            <a:r>
              <a:rPr lang="es-CO" sz="3600" dirty="0" smtClean="0">
                <a:solidFill>
                  <a:srgbClr val="FFFFFF"/>
                </a:solidFill>
              </a:rPr>
              <a:t>.</a:t>
            </a:r>
            <a:endParaRPr lang="es-CO" sz="3600" dirty="0">
              <a:solidFill>
                <a:srgbClr val="FFFFFF"/>
              </a:solidFill>
            </a:endParaRPr>
          </a:p>
        </p:txBody>
      </p:sp>
    </p:spTree>
    <p:extLst>
      <p:ext uri="{BB962C8B-B14F-4D97-AF65-F5344CB8AC3E}">
        <p14:creationId xmlns:p14="http://schemas.microsoft.com/office/powerpoint/2010/main" val="181154504"/>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609600" y="304800"/>
            <a:ext cx="7000036" cy="5638800"/>
          </a:xfrm>
          <a:prstGeom prst="rect">
            <a:avLst/>
          </a:prstGeom>
        </p:spPr>
        <p:txBody>
          <a:bodyPr>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buFont typeface="Wingdings" pitchFamily="2" charset="2"/>
              <a:buChar char="Ø"/>
            </a:pPr>
            <a:r>
              <a:rPr lang="es-CO" sz="4000" dirty="0" smtClean="0">
                <a:solidFill>
                  <a:schemeClr val="bg1"/>
                </a:solidFill>
                <a:latin typeface="Candara" pitchFamily="34" charset="0"/>
              </a:rPr>
              <a:t>Está pendiente de los enfermos de la iglesia para brindarles ayuda.</a:t>
            </a:r>
          </a:p>
          <a:p>
            <a:pPr hangingPunct="1">
              <a:buFont typeface="Wingdings" pitchFamily="2" charset="2"/>
              <a:buChar char="Ø"/>
            </a:pPr>
            <a:r>
              <a:rPr lang="es-CO" sz="4000" dirty="0" smtClean="0">
                <a:solidFill>
                  <a:schemeClr val="bg1"/>
                </a:solidFill>
                <a:latin typeface="Candara" pitchFamily="34" charset="0"/>
              </a:rPr>
              <a:t>Cumple a la perfección el papel de la mujer virtuosa que describe la Biblia en el libro de Proverbios:</a:t>
            </a:r>
            <a:endParaRPr lang="es-CO" sz="4000" dirty="0">
              <a:solidFill>
                <a:schemeClr val="bg1"/>
              </a:solidFill>
              <a:latin typeface="Candara" pitchFamily="34" charset="0"/>
            </a:endParaRPr>
          </a:p>
        </p:txBody>
      </p:sp>
    </p:spTree>
    <p:extLst>
      <p:ext uri="{BB962C8B-B14F-4D97-AF65-F5344CB8AC3E}">
        <p14:creationId xmlns:p14="http://schemas.microsoft.com/office/powerpoint/2010/main" val="1708342114"/>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609600" y="381000"/>
            <a:ext cx="7162800" cy="4525963"/>
          </a:xfrm>
          <a:prstGeom prst="rect">
            <a:avLst/>
          </a:prstGeom>
        </p:spPr>
        <p:txBody>
          <a:bodyPr>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3600" i="1" dirty="0" smtClean="0">
                <a:solidFill>
                  <a:srgbClr val="FFFFFF"/>
                </a:solidFill>
                <a:latin typeface="Candara" pitchFamily="34" charset="0"/>
              </a:rPr>
              <a:t>“Mujer virtuosa, ¿quién la hallara?  Porque su estima sobrepasa largamente a la de las piedras preciosas… Ciñe de fuerza sus lomos, y esfuerza sus brazos…</a:t>
            </a:r>
            <a:r>
              <a:rPr lang="es-CO" sz="3600" i="1" u="sng" dirty="0" smtClean="0">
                <a:solidFill>
                  <a:srgbClr val="FFFF00"/>
                </a:solidFill>
                <a:latin typeface="Candara" pitchFamily="34" charset="0"/>
              </a:rPr>
              <a:t>Alarga su mano al pobre, y extiende sus manos al menesteroso</a:t>
            </a:r>
            <a:r>
              <a:rPr lang="es-CO" sz="3600" i="1" dirty="0" smtClean="0">
                <a:solidFill>
                  <a:srgbClr val="FFFF00"/>
                </a:solidFill>
                <a:latin typeface="Candara" pitchFamily="34" charset="0"/>
              </a:rPr>
              <a:t>”.  </a:t>
            </a:r>
          </a:p>
          <a:p>
            <a:pPr marL="0" indent="0" hangingPunct="1">
              <a:buNone/>
            </a:pPr>
            <a:r>
              <a:rPr lang="es-CO" sz="3600" i="1" dirty="0">
                <a:solidFill>
                  <a:srgbClr val="FFFF00"/>
                </a:solidFill>
                <a:latin typeface="Candara" pitchFamily="34" charset="0"/>
              </a:rPr>
              <a:t> </a:t>
            </a:r>
            <a:r>
              <a:rPr lang="es-CO" sz="3600" i="1" dirty="0" smtClean="0">
                <a:solidFill>
                  <a:srgbClr val="FFFF00"/>
                </a:solidFill>
                <a:latin typeface="Candara" pitchFamily="34" charset="0"/>
              </a:rPr>
              <a:t>  </a:t>
            </a:r>
            <a:r>
              <a:rPr lang="es-CO" i="1" dirty="0" smtClean="0">
                <a:solidFill>
                  <a:schemeClr val="bg1"/>
                </a:solidFill>
                <a:latin typeface="Candara" pitchFamily="34" charset="0"/>
              </a:rPr>
              <a:t>(Proverbios 31:10,17,20)</a:t>
            </a:r>
            <a:endParaRPr lang="es-CO" i="1" dirty="0">
              <a:solidFill>
                <a:schemeClr val="bg1"/>
              </a:solidFill>
              <a:latin typeface="Candara" pitchFamily="34" charset="0"/>
            </a:endParaRPr>
          </a:p>
        </p:txBody>
      </p:sp>
    </p:spTree>
    <p:extLst>
      <p:ext uri="{BB962C8B-B14F-4D97-AF65-F5344CB8AC3E}">
        <p14:creationId xmlns:p14="http://schemas.microsoft.com/office/powerpoint/2010/main" val="1649981182"/>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3" name="1 Título"/>
          <p:cNvSpPr>
            <a:spLocks noGrp="1"/>
          </p:cNvSpPr>
          <p:nvPr>
            <p:ph type="title"/>
          </p:nvPr>
        </p:nvSpPr>
        <p:spPr>
          <a:xfrm>
            <a:off x="1905000" y="1084218"/>
            <a:ext cx="5181599" cy="3811783"/>
          </a:xfrm>
        </p:spPr>
        <p:txBody>
          <a:bodyPr>
            <a:noAutofit/>
          </a:bodyPr>
          <a:lstStyle/>
          <a:p>
            <a:r>
              <a:rPr lang="es-CO" sz="7200" dirty="0" smtClean="0">
                <a:solidFill>
                  <a:schemeClr val="accent6">
                    <a:lumMod val="50000"/>
                  </a:schemeClr>
                </a:solidFill>
                <a:effectLst>
                  <a:outerShdw blurRad="38100" dist="38100" dir="2700000" algn="tl">
                    <a:srgbClr val="000000">
                      <a:alpha val="43137"/>
                    </a:srgbClr>
                  </a:outerShdw>
                </a:effectLst>
                <a:latin typeface="Candara" pitchFamily="34" charset="0"/>
              </a:rPr>
              <a:t> </a:t>
            </a:r>
            <a:r>
              <a:rPr lang="es-CO" dirty="0" smtClean="0">
                <a:solidFill>
                  <a:schemeClr val="bg1"/>
                </a:solidFill>
                <a:effectLst>
                  <a:outerShdw blurRad="38100" dist="38100" dir="2700000" algn="tl">
                    <a:srgbClr val="000000">
                      <a:alpha val="43137"/>
                    </a:srgbClr>
                  </a:outerShdw>
                </a:effectLst>
                <a:latin typeface="Candara" pitchFamily="34" charset="0"/>
              </a:rPr>
              <a:t>También velaba</a:t>
            </a:r>
            <a:r>
              <a:rPr lang="es-ES" dirty="0">
                <a:solidFill>
                  <a:schemeClr val="bg1"/>
                </a:solidFill>
                <a:effectLst>
                  <a:outerShdw blurRad="38100" dist="38100" dir="2700000" algn="tl">
                    <a:srgbClr val="000000">
                      <a:alpha val="43137"/>
                    </a:srgbClr>
                  </a:outerShdw>
                </a:effectLst>
                <a:latin typeface="Candara" pitchFamily="34" charset="0"/>
              </a:rPr>
              <a:t> </a:t>
            </a:r>
            <a:r>
              <a:rPr lang="es-ES" dirty="0" smtClean="0">
                <a:solidFill>
                  <a:schemeClr val="bg1"/>
                </a:solidFill>
                <a:effectLst>
                  <a:outerShdw blurRad="38100" dist="38100" dir="2700000" algn="tl">
                    <a:srgbClr val="000000">
                      <a:alpha val="43137"/>
                    </a:srgbClr>
                  </a:outerShdw>
                </a:effectLst>
                <a:latin typeface="Candara" pitchFamily="34" charset="0"/>
              </a:rPr>
              <a:t>  </a:t>
            </a:r>
            <a:r>
              <a:rPr lang="es-CO" dirty="0" smtClean="0">
                <a:solidFill>
                  <a:schemeClr val="bg1"/>
                </a:solidFill>
                <a:effectLst>
                  <a:outerShdw blurRad="38100" dist="38100" dir="2700000" algn="tl">
                    <a:srgbClr val="000000">
                      <a:alpha val="43137"/>
                    </a:srgbClr>
                  </a:outerShdw>
                </a:effectLst>
                <a:latin typeface="Candara" pitchFamily="34" charset="0"/>
              </a:rPr>
              <a:t> por los líderes </a:t>
            </a:r>
            <a:r>
              <a:rPr lang="es-ES" dirty="0">
                <a:solidFill>
                  <a:schemeClr val="bg1"/>
                </a:solidFill>
                <a:effectLst>
                  <a:outerShdw blurRad="38100" dist="38100" dir="2700000" algn="tl">
                    <a:srgbClr val="000000">
                      <a:alpha val="43137"/>
                    </a:srgbClr>
                  </a:outerShdw>
                </a:effectLst>
                <a:latin typeface="Candara" pitchFamily="34" charset="0"/>
              </a:rPr>
              <a:t> </a:t>
            </a:r>
            <a:r>
              <a:rPr lang="es-CO" dirty="0" smtClean="0">
                <a:solidFill>
                  <a:schemeClr val="bg1"/>
                </a:solidFill>
                <a:effectLst>
                  <a:outerShdw blurRad="38100" dist="38100" dir="2700000" algn="tl">
                    <a:srgbClr val="000000">
                      <a:alpha val="43137"/>
                    </a:srgbClr>
                  </a:outerShdw>
                </a:effectLst>
                <a:latin typeface="Candara" pitchFamily="34" charset="0"/>
              </a:rPr>
              <a:t>de la iglesia</a:t>
            </a:r>
            <a:endParaRPr lang="es-CO" dirty="0">
              <a:solidFill>
                <a:schemeClr val="bg1"/>
              </a:solidFill>
              <a:effectLst>
                <a:outerShdw blurRad="38100" dist="38100" dir="2700000" algn="tl">
                  <a:srgbClr val="000000">
                    <a:alpha val="43137"/>
                  </a:srgbClr>
                </a:outerShdw>
              </a:effectLst>
              <a:latin typeface="Candara" pitchFamily="34" charset="0"/>
            </a:endParaRPr>
          </a:p>
        </p:txBody>
      </p:sp>
      <p:pic>
        <p:nvPicPr>
          <p:cNvPr id="5" name="image13.png"/>
          <p:cNvPicPr>
            <a:picLocks noChangeAspect="1"/>
          </p:cNvPicPr>
          <p:nvPr/>
        </p:nvPicPr>
        <p:blipFill>
          <a:blip r:embed="rId3">
            <a:extLst/>
          </a:blip>
          <a:srcRect r="52512"/>
          <a:stretch>
            <a:fillRect/>
          </a:stretch>
        </p:blipFill>
        <p:spPr>
          <a:xfrm>
            <a:off x="883882" y="1885999"/>
            <a:ext cx="742806" cy="1007818"/>
          </a:xfrm>
          <a:prstGeom prst="rect">
            <a:avLst/>
          </a:prstGeom>
          <a:ln w="12700">
            <a:miter lim="400000"/>
          </a:ln>
        </p:spPr>
      </p:pic>
      <p:sp>
        <p:nvSpPr>
          <p:cNvPr id="4" name="CuadroTexto 3"/>
          <p:cNvSpPr txBox="1"/>
          <p:nvPr/>
        </p:nvSpPr>
        <p:spPr>
          <a:xfrm>
            <a:off x="152400" y="367240"/>
            <a:ext cx="3878030" cy="369332"/>
          </a:xfrm>
          <a:prstGeom prst="rect">
            <a:avLst/>
          </a:prstGeom>
          <a:noFill/>
        </p:spPr>
        <p:txBody>
          <a:bodyPr wrap="square" rtlCol="0">
            <a:spAutoFit/>
          </a:bodyPr>
          <a:lstStyle/>
          <a:p>
            <a:pPr algn="ctr"/>
            <a:r>
              <a:rPr lang="es-ES" sz="1600" dirty="0" smtClean="0">
                <a:solidFill>
                  <a:schemeClr val="bg1"/>
                </a:solidFill>
                <a:latin typeface="Zapfino" charset="0"/>
                <a:ea typeface="Zapfino" charset="0"/>
                <a:cs typeface="Zapfino" charset="0"/>
              </a:rPr>
              <a:t>¡</a:t>
            </a:r>
            <a:r>
              <a:rPr lang="es-ES" sz="1800" dirty="0" err="1" smtClean="0">
                <a:solidFill>
                  <a:schemeClr val="bg1"/>
                </a:solidFill>
                <a:latin typeface="Zapfino" charset="0"/>
                <a:ea typeface="Zapfino" charset="0"/>
                <a:cs typeface="Zapfino" charset="0"/>
              </a:rPr>
              <a:t>SeñorTransfórmame</a:t>
            </a:r>
            <a:r>
              <a:rPr lang="es-ES" sz="1800" dirty="0" smtClean="0">
                <a:solidFill>
                  <a:schemeClr val="bg1"/>
                </a:solidFill>
                <a:latin typeface="Zapfino" charset="0"/>
                <a:ea typeface="Zapfino" charset="0"/>
                <a:cs typeface="Zapfino" charset="0"/>
              </a:rPr>
              <a:t>!</a:t>
            </a:r>
            <a:endParaRPr lang="es-ES_tradnl" sz="1800"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716001363"/>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914400" y="1371600"/>
            <a:ext cx="6172200" cy="2481139"/>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4400" dirty="0" smtClean="0">
                <a:solidFill>
                  <a:srgbClr val="FFFFFF"/>
                </a:solidFill>
                <a:latin typeface="Candara" pitchFamily="34" charset="0"/>
              </a:rPr>
              <a:t>“…porque ella ha ayudado a muchos </a:t>
            </a:r>
            <a:r>
              <a:rPr lang="es-CO" sz="4400" u="sng" dirty="0" smtClean="0">
                <a:solidFill>
                  <a:srgbClr val="FFFF00"/>
                </a:solidFill>
                <a:effectLst>
                  <a:outerShdw blurRad="38100" dist="38100" dir="2700000" algn="tl">
                    <a:srgbClr val="000000">
                      <a:alpha val="43137"/>
                    </a:srgbClr>
                  </a:outerShdw>
                </a:effectLst>
                <a:latin typeface="Candara" pitchFamily="34" charset="0"/>
              </a:rPr>
              <a:t>y a mí mismo</a:t>
            </a:r>
            <a:r>
              <a:rPr lang="es-CO" sz="4400" dirty="0" smtClean="0">
                <a:solidFill>
                  <a:srgbClr val="FFFF00"/>
                </a:solidFill>
                <a:latin typeface="Candara" pitchFamily="34" charset="0"/>
              </a:rPr>
              <a:t>”.             </a:t>
            </a:r>
            <a:r>
              <a:rPr lang="es-CO" sz="2800" dirty="0" smtClean="0">
                <a:solidFill>
                  <a:schemeClr val="bg1"/>
                </a:solidFill>
                <a:latin typeface="Candara" pitchFamily="34" charset="0"/>
              </a:rPr>
              <a:t>(</a:t>
            </a:r>
            <a:r>
              <a:rPr lang="es-CO" sz="2800" dirty="0" smtClean="0">
                <a:solidFill>
                  <a:schemeClr val="bg1"/>
                </a:solidFill>
              </a:rPr>
              <a:t>Romanos 16:2up)</a:t>
            </a:r>
            <a:endParaRPr lang="es-CO" sz="2800" dirty="0">
              <a:solidFill>
                <a:schemeClr val="bg1"/>
              </a:solidFill>
            </a:endParaRPr>
          </a:p>
        </p:txBody>
      </p:sp>
    </p:spTree>
    <p:extLst>
      <p:ext uri="{BB962C8B-B14F-4D97-AF65-F5344CB8AC3E}">
        <p14:creationId xmlns:p14="http://schemas.microsoft.com/office/powerpoint/2010/main" val="339575193"/>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0" y="0"/>
            <a:ext cx="9144000" cy="6858000"/>
          </a:xfrm>
          <a:prstGeom prst="rect">
            <a:avLst/>
          </a:prstGeom>
        </p:spPr>
      </p:pic>
      <p:sp>
        <p:nvSpPr>
          <p:cNvPr id="3" name="2 Marcador de contenido"/>
          <p:cNvSpPr txBox="1">
            <a:spLocks/>
          </p:cNvSpPr>
          <p:nvPr/>
        </p:nvSpPr>
        <p:spPr>
          <a:xfrm>
            <a:off x="457200" y="762000"/>
            <a:ext cx="7848601" cy="6683375"/>
          </a:xfrm>
          <a:prstGeom prst="rect">
            <a:avLst/>
          </a:prstGeom>
        </p:spPr>
        <p:txBody>
          <a:bodyPr>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dirty="0" smtClean="0">
                <a:solidFill>
                  <a:schemeClr val="bg1"/>
                </a:solidFill>
                <a:latin typeface="Candara" pitchFamily="34" charset="0"/>
              </a:rPr>
              <a:t>Pablo también había sido objeto de los cuidados de Febe.</a:t>
            </a:r>
          </a:p>
          <a:p>
            <a:pPr hangingPunct="1"/>
            <a:r>
              <a:rPr lang="es-CO" dirty="0" smtClean="0">
                <a:solidFill>
                  <a:schemeClr val="bg1"/>
                </a:solidFill>
                <a:latin typeface="Candara" pitchFamily="34" charset="0"/>
              </a:rPr>
              <a:t>Le había ayudado a cubrir muchas necesidades materiales en su ministerio.</a:t>
            </a:r>
          </a:p>
          <a:p>
            <a:pPr hangingPunct="1"/>
            <a:r>
              <a:rPr lang="es-CO" dirty="0" smtClean="0">
                <a:solidFill>
                  <a:schemeClr val="bg1"/>
                </a:solidFill>
                <a:latin typeface="Candara" pitchFamily="34" charset="0"/>
              </a:rPr>
              <a:t>Pablo vivía agradecido de esta diaconisa.</a:t>
            </a:r>
          </a:p>
          <a:p>
            <a:pPr hangingPunct="1"/>
            <a:r>
              <a:rPr lang="es-CO" dirty="0" smtClean="0">
                <a:solidFill>
                  <a:schemeClr val="bg1"/>
                </a:solidFill>
                <a:latin typeface="Candara" pitchFamily="34" charset="0"/>
              </a:rPr>
              <a:t>Febe no ayudaba porque tenía de sobra. </a:t>
            </a:r>
          </a:p>
          <a:p>
            <a:pPr hangingPunct="1"/>
            <a:r>
              <a:rPr lang="es-CO" dirty="0" smtClean="0">
                <a:solidFill>
                  <a:schemeClr val="bg1"/>
                </a:solidFill>
                <a:latin typeface="Candara" pitchFamily="34" charset="0"/>
              </a:rPr>
              <a:t>Pablo reconoce que ella también necesita ser ayudada en sus necesidades.</a:t>
            </a:r>
            <a:endParaRPr lang="es-CO" dirty="0">
              <a:solidFill>
                <a:schemeClr val="bg1"/>
              </a:solidFill>
              <a:latin typeface="Candara"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166" name="image3.png"/>
          <p:cNvPicPr>
            <a:picLocks noChangeAspect="1"/>
          </p:cNvPicPr>
          <p:nvPr/>
        </p:nvPicPr>
        <p:blipFill>
          <a:blip r:embed="rId3">
            <a:extLst/>
          </a:blip>
          <a:stretch>
            <a:fillRect/>
          </a:stretch>
        </p:blipFill>
        <p:spPr>
          <a:xfrm rot="1338043">
            <a:off x="6256421" y="-50364"/>
            <a:ext cx="1815690" cy="2408235"/>
          </a:xfrm>
          <a:prstGeom prst="rect">
            <a:avLst/>
          </a:prstGeom>
          <a:ln w="12700">
            <a:miter lim="400000"/>
          </a:ln>
        </p:spPr>
      </p:pic>
      <p:sp>
        <p:nvSpPr>
          <p:cNvPr id="3" name="2 Marcador de contenido"/>
          <p:cNvSpPr txBox="1">
            <a:spLocks/>
          </p:cNvSpPr>
          <p:nvPr/>
        </p:nvSpPr>
        <p:spPr>
          <a:xfrm>
            <a:off x="1079085" y="1447800"/>
            <a:ext cx="5931316" cy="3705275"/>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4400" dirty="0" smtClean="0">
                <a:solidFill>
                  <a:srgbClr val="FFFFFF"/>
                </a:solidFill>
              </a:rPr>
              <a:t>… </a:t>
            </a:r>
            <a:r>
              <a:rPr lang="es-CO" sz="4400" dirty="0" smtClean="0">
                <a:solidFill>
                  <a:srgbClr val="FFFFFF"/>
                </a:solidFill>
                <a:latin typeface="Candara" pitchFamily="34" charset="0"/>
              </a:rPr>
              <a:t>y que le ayudéis en cualquier cosa en que necesite de vosotros…”. </a:t>
            </a:r>
            <a:r>
              <a:rPr lang="es-CO" dirty="0" smtClean="0">
                <a:solidFill>
                  <a:srgbClr val="FFFFFF"/>
                </a:solidFill>
                <a:latin typeface="Candara" pitchFamily="34" charset="0"/>
              </a:rPr>
              <a:t> </a:t>
            </a:r>
          </a:p>
          <a:p>
            <a:pPr marL="0" indent="0" hangingPunct="1">
              <a:buNone/>
            </a:pPr>
            <a:r>
              <a:rPr lang="es-CO" dirty="0">
                <a:solidFill>
                  <a:srgbClr val="FFFFFF"/>
                </a:solidFill>
                <a:latin typeface="Candara" pitchFamily="34" charset="0"/>
              </a:rPr>
              <a:t> </a:t>
            </a:r>
            <a:r>
              <a:rPr lang="es-CO" dirty="0" smtClean="0">
                <a:solidFill>
                  <a:srgbClr val="FFFFFF"/>
                </a:solidFill>
                <a:latin typeface="Candara" pitchFamily="34" charset="0"/>
              </a:rPr>
              <a:t>   (Romanos 16:2)</a:t>
            </a:r>
            <a:endParaRPr lang="es-CO" dirty="0">
              <a:solidFill>
                <a:srgbClr val="FFFFFF"/>
              </a:solidFill>
              <a:latin typeface="Candara" pitchFamily="34" charset="0"/>
            </a:endParaRPr>
          </a:p>
        </p:txBody>
      </p:sp>
    </p:spTree>
    <p:extLst>
      <p:ext uri="{BB962C8B-B14F-4D97-AF65-F5344CB8AC3E}">
        <p14:creationId xmlns:p14="http://schemas.microsoft.com/office/powerpoint/2010/main" val="865634332"/>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66"/>
                                        </p:tgtEl>
                                        <p:attrNameLst>
                                          <p:attrName>style.visibility</p:attrName>
                                        </p:attrNameLst>
                                      </p:cBhvr>
                                      <p:to>
                                        <p:strVal val="visible"/>
                                      </p:to>
                                    </p:set>
                                    <p:animEffect transition="in" filter="dissolve">
                                      <p:cBhvr>
                                        <p:cTn id="7"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pic>
        <p:nvPicPr>
          <p:cNvPr id="166" name="image3.png"/>
          <p:cNvPicPr>
            <a:picLocks noChangeAspect="1"/>
          </p:cNvPicPr>
          <p:nvPr/>
        </p:nvPicPr>
        <p:blipFill>
          <a:blip r:embed="rId3">
            <a:extLst/>
          </a:blip>
          <a:stretch>
            <a:fillRect/>
          </a:stretch>
        </p:blipFill>
        <p:spPr>
          <a:xfrm rot="1683488">
            <a:off x="6768908" y="-370977"/>
            <a:ext cx="1754972" cy="2327702"/>
          </a:xfrm>
          <a:prstGeom prst="rect">
            <a:avLst/>
          </a:prstGeom>
          <a:ln w="12700">
            <a:miter lim="400000"/>
          </a:ln>
        </p:spPr>
      </p:pic>
      <p:sp>
        <p:nvSpPr>
          <p:cNvPr id="3" name="1 Título"/>
          <p:cNvSpPr>
            <a:spLocks noGrp="1"/>
          </p:cNvSpPr>
          <p:nvPr>
            <p:ph type="title"/>
          </p:nvPr>
        </p:nvSpPr>
        <p:spPr>
          <a:xfrm>
            <a:off x="34834" y="221375"/>
            <a:ext cx="8229600" cy="1143000"/>
          </a:xfrm>
        </p:spPr>
        <p:txBody>
          <a:bodyPr>
            <a:normAutofit/>
          </a:bodyPr>
          <a:lstStyle/>
          <a:p>
            <a:r>
              <a:rPr lang="es-CO" u="sng" dirty="0" smtClean="0">
                <a:solidFill>
                  <a:srgbClr val="FFFF00"/>
                </a:solidFill>
                <a:effectLst>
                  <a:outerShdw blurRad="38100" dist="38100" dir="2700000" algn="tl">
                    <a:srgbClr val="000000">
                      <a:alpha val="43137"/>
                    </a:srgbClr>
                  </a:outerShdw>
                </a:effectLst>
                <a:latin typeface="Candara" pitchFamily="34" charset="0"/>
              </a:rPr>
              <a:t>Las Diaconisas:</a:t>
            </a:r>
            <a:endParaRPr lang="es-CO" u="sng" dirty="0">
              <a:solidFill>
                <a:srgbClr val="FFFF00"/>
              </a:solidFill>
              <a:effectLst>
                <a:outerShdw blurRad="38100" dist="38100" dir="2700000" algn="tl">
                  <a:srgbClr val="000000">
                    <a:alpha val="43137"/>
                  </a:srgbClr>
                </a:outerShdw>
              </a:effectLst>
              <a:latin typeface="Candara" pitchFamily="34" charset="0"/>
            </a:endParaRPr>
          </a:p>
        </p:txBody>
      </p:sp>
      <p:sp>
        <p:nvSpPr>
          <p:cNvPr id="4" name="2 Marcador de contenido"/>
          <p:cNvSpPr txBox="1">
            <a:spLocks/>
          </p:cNvSpPr>
          <p:nvPr/>
        </p:nvSpPr>
        <p:spPr>
          <a:xfrm>
            <a:off x="914400" y="1155480"/>
            <a:ext cx="6072967" cy="3824012"/>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buFont typeface="Wingdings" pitchFamily="2" charset="2"/>
              <a:buChar char="ü"/>
            </a:pPr>
            <a:r>
              <a:rPr lang="es-CO" dirty="0" smtClean="0">
                <a:solidFill>
                  <a:srgbClr val="FFFFFF"/>
                </a:solidFill>
              </a:rPr>
              <a:t>Deben orar por su pastor.</a:t>
            </a:r>
          </a:p>
          <a:p>
            <a:pPr hangingPunct="1">
              <a:buFont typeface="Wingdings" pitchFamily="2" charset="2"/>
              <a:buChar char="ü"/>
            </a:pPr>
            <a:r>
              <a:rPr lang="es-CO" dirty="0" smtClean="0">
                <a:solidFill>
                  <a:srgbClr val="FFFFFF"/>
                </a:solidFill>
              </a:rPr>
              <a:t>Orarán por los ancianos y demás líderes  de la iglesia.</a:t>
            </a:r>
          </a:p>
          <a:p>
            <a:pPr hangingPunct="1">
              <a:buFont typeface="Wingdings" pitchFamily="2" charset="2"/>
              <a:buChar char="ü"/>
            </a:pPr>
            <a:r>
              <a:rPr lang="es-ES" dirty="0" smtClean="0">
                <a:solidFill>
                  <a:srgbClr val="FFFFFF"/>
                </a:solidFill>
              </a:rPr>
              <a:t>Serán</a:t>
            </a:r>
            <a:r>
              <a:rPr lang="es-CO" dirty="0" smtClean="0">
                <a:solidFill>
                  <a:srgbClr val="FFFFFF"/>
                </a:solidFill>
              </a:rPr>
              <a:t> un apoyo para todos los programas que la iglesia emprenda.</a:t>
            </a:r>
          </a:p>
          <a:p>
            <a:pPr hangingPunct="1">
              <a:buFont typeface="Wingdings" pitchFamily="2" charset="2"/>
              <a:buChar char="ü"/>
            </a:pPr>
            <a:r>
              <a:rPr lang="es-CO" dirty="0" smtClean="0">
                <a:solidFill>
                  <a:srgbClr val="FFFFFF"/>
                </a:solidFill>
              </a:rPr>
              <a:t>En su ministerio, no deben hacer excepción de </a:t>
            </a:r>
          </a:p>
          <a:p>
            <a:pPr marL="0" indent="0" hangingPunct="1">
              <a:buNone/>
            </a:pPr>
            <a:r>
              <a:rPr lang="es-CO" dirty="0">
                <a:solidFill>
                  <a:srgbClr val="FFFFFF"/>
                </a:solidFill>
              </a:rPr>
              <a:t> </a:t>
            </a:r>
            <a:r>
              <a:rPr lang="es-CO" dirty="0" smtClean="0">
                <a:solidFill>
                  <a:srgbClr val="FFFFFF"/>
                </a:solidFill>
              </a:rPr>
              <a:t>  personas.</a:t>
            </a:r>
            <a:endParaRPr lang="es-CO" dirty="0">
              <a:solidFill>
                <a:srgbClr val="FFFFFF"/>
              </a:solidFill>
            </a:endParaRPr>
          </a:p>
        </p:txBody>
      </p:sp>
    </p:spTree>
    <p:extLst>
      <p:ext uri="{BB962C8B-B14F-4D97-AF65-F5344CB8AC3E}">
        <p14:creationId xmlns:p14="http://schemas.microsoft.com/office/powerpoint/2010/main" val="1584761226"/>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66"/>
                                        </p:tgtEl>
                                        <p:attrNameLst>
                                          <p:attrName>style.visibility</p:attrName>
                                        </p:attrNameLst>
                                      </p:cBhvr>
                                      <p:to>
                                        <p:strVal val="visible"/>
                                      </p:to>
                                    </p:set>
                                    <p:animEffect transition="in" filter="dissolve">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dvAuto="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3" name="1 Título"/>
          <p:cNvSpPr>
            <a:spLocks noGrp="1"/>
          </p:cNvSpPr>
          <p:nvPr>
            <p:ph type="title"/>
          </p:nvPr>
        </p:nvSpPr>
        <p:spPr>
          <a:xfrm>
            <a:off x="228600" y="266700"/>
            <a:ext cx="8229600" cy="1143000"/>
          </a:xfrm>
        </p:spPr>
        <p:txBody>
          <a:bodyPr>
            <a:normAutofit/>
          </a:bodyPr>
          <a:lstStyle/>
          <a:p>
            <a:r>
              <a:rPr lang="es-CO" u="sng" dirty="0" smtClean="0">
                <a:solidFill>
                  <a:srgbClr val="FFFF00"/>
                </a:solidFill>
                <a:effectLst>
                  <a:outerShdw blurRad="38100" dist="38100" dir="2700000" algn="tl">
                    <a:srgbClr val="000000">
                      <a:alpha val="43137"/>
                    </a:srgbClr>
                  </a:outerShdw>
                </a:effectLst>
                <a:latin typeface="Candara" pitchFamily="34" charset="0"/>
              </a:rPr>
              <a:t>Para reflexionar:</a:t>
            </a:r>
            <a:endParaRPr lang="es-CO" u="sng" dirty="0">
              <a:solidFill>
                <a:srgbClr val="FFFF00"/>
              </a:solidFill>
              <a:effectLst>
                <a:outerShdw blurRad="38100" dist="38100" dir="2700000" algn="tl">
                  <a:srgbClr val="000000">
                    <a:alpha val="43137"/>
                  </a:srgbClr>
                </a:outerShdw>
              </a:effectLst>
              <a:latin typeface="Candara" pitchFamily="34" charset="0"/>
            </a:endParaRPr>
          </a:p>
        </p:txBody>
      </p:sp>
      <p:sp>
        <p:nvSpPr>
          <p:cNvPr id="4" name="2 Marcador de contenido"/>
          <p:cNvSpPr txBox="1">
            <a:spLocks/>
          </p:cNvSpPr>
          <p:nvPr/>
        </p:nvSpPr>
        <p:spPr>
          <a:xfrm>
            <a:off x="685801" y="1143000"/>
            <a:ext cx="7696200" cy="5410200"/>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dirty="0" smtClean="0">
                <a:solidFill>
                  <a:schemeClr val="bg1"/>
                </a:solidFill>
              </a:rPr>
              <a:t>¿Has visitado la oficina pastoral de tu iglesia para orar por tu pastor?</a:t>
            </a:r>
          </a:p>
          <a:p>
            <a:pPr hangingPunct="1"/>
            <a:r>
              <a:rPr lang="es-CO" dirty="0" smtClean="0">
                <a:solidFill>
                  <a:schemeClr val="bg1"/>
                </a:solidFill>
              </a:rPr>
              <a:t>¿Algún día has ido a visitar su familia?</a:t>
            </a:r>
          </a:p>
          <a:p>
            <a:pPr hangingPunct="1"/>
            <a:r>
              <a:rPr lang="es-CO" dirty="0" smtClean="0">
                <a:solidFill>
                  <a:schemeClr val="bg1"/>
                </a:solidFill>
              </a:rPr>
              <a:t>¿Has estado pendiente de ayudar al anciano u otro líder que enfrenta dificultades?</a:t>
            </a:r>
          </a:p>
          <a:p>
            <a:pPr hangingPunct="1"/>
            <a:r>
              <a:rPr lang="es-CO" dirty="0" smtClean="0">
                <a:solidFill>
                  <a:schemeClr val="bg1"/>
                </a:solidFill>
              </a:rPr>
              <a:t>¿Sabías que ese es parte de tu ministerio como diaconisa?</a:t>
            </a:r>
            <a:endParaRPr lang="es-CO" dirty="0">
              <a:solidFill>
                <a:schemeClr val="bg1"/>
              </a:solidFill>
            </a:endParaRPr>
          </a:p>
        </p:txBody>
      </p:sp>
    </p:spTree>
    <p:extLst>
      <p:ext uri="{BB962C8B-B14F-4D97-AF65-F5344CB8AC3E}">
        <p14:creationId xmlns:p14="http://schemas.microsoft.com/office/powerpoint/2010/main" val="1533277772"/>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3" name="1 Título"/>
          <p:cNvSpPr>
            <a:spLocks noGrp="1"/>
          </p:cNvSpPr>
          <p:nvPr>
            <p:ph type="title"/>
          </p:nvPr>
        </p:nvSpPr>
        <p:spPr>
          <a:xfrm>
            <a:off x="272937" y="76200"/>
            <a:ext cx="8229600" cy="1429785"/>
          </a:xfrm>
        </p:spPr>
        <p:txBody>
          <a:bodyPr>
            <a:normAutofit/>
          </a:bodyPr>
          <a:lstStyle/>
          <a:p>
            <a:r>
              <a:rPr lang="es-CO" sz="3600" u="sng" dirty="0" smtClean="0">
                <a:solidFill>
                  <a:srgbClr val="FFFF00"/>
                </a:solidFill>
                <a:effectLst>
                  <a:outerShdw blurRad="38100" dist="38100" dir="2700000" algn="tl">
                    <a:srgbClr val="000000">
                      <a:alpha val="43137"/>
                    </a:srgbClr>
                  </a:outerShdw>
                </a:effectLst>
              </a:rPr>
              <a:t>Recuerda el método de Jesús:</a:t>
            </a:r>
            <a:endParaRPr lang="es-CO" sz="3600" u="sng" dirty="0">
              <a:solidFill>
                <a:srgbClr val="FFFF00"/>
              </a:solidFill>
              <a:effectLst>
                <a:outerShdw blurRad="38100" dist="38100" dir="2700000" algn="tl">
                  <a:srgbClr val="000000">
                    <a:alpha val="43137"/>
                  </a:srgbClr>
                </a:outerShdw>
              </a:effectLst>
            </a:endParaRPr>
          </a:p>
        </p:txBody>
      </p:sp>
      <p:sp>
        <p:nvSpPr>
          <p:cNvPr id="4" name="2 Marcador de contenido"/>
          <p:cNvSpPr txBox="1">
            <a:spLocks/>
          </p:cNvSpPr>
          <p:nvPr/>
        </p:nvSpPr>
        <p:spPr>
          <a:xfrm>
            <a:off x="685801" y="914400"/>
            <a:ext cx="6969576" cy="5791200"/>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b="1" i="1" dirty="0" smtClean="0">
                <a:solidFill>
                  <a:schemeClr val="bg1"/>
                </a:solidFill>
                <a:latin typeface="Palatino Linotype" pitchFamily="18" charset="0"/>
              </a:rPr>
              <a:t>“Sólo el método de Cristo será el que dará éxito para alcanzar a la gente.  El Salvador trataba con los hombres como quien deseaba hacerles bien.  Les mostraba simpatía, </a:t>
            </a:r>
            <a:r>
              <a:rPr lang="es-CO" b="1" i="1" u="sng" dirty="0" smtClean="0">
                <a:solidFill>
                  <a:schemeClr val="bg1"/>
                </a:solidFill>
                <a:latin typeface="Palatino Linotype" pitchFamily="18" charset="0"/>
              </a:rPr>
              <a:t>atendía sus necesidades </a:t>
            </a:r>
            <a:r>
              <a:rPr lang="es-CO" b="1" i="1" dirty="0" smtClean="0">
                <a:solidFill>
                  <a:schemeClr val="bg1"/>
                </a:solidFill>
                <a:latin typeface="Palatino Linotype" pitchFamily="18" charset="0"/>
              </a:rPr>
              <a:t>y se ganaba su confianza.  Entonces les </a:t>
            </a:r>
          </a:p>
          <a:p>
            <a:pPr marL="0" indent="0" hangingPunct="1">
              <a:buNone/>
            </a:pPr>
            <a:r>
              <a:rPr lang="es-CO" b="1" i="1" dirty="0" smtClean="0">
                <a:solidFill>
                  <a:schemeClr val="bg1"/>
                </a:solidFill>
                <a:latin typeface="Palatino Linotype" pitchFamily="18" charset="0"/>
              </a:rPr>
              <a:t>   decía: Sígueme”.  </a:t>
            </a:r>
          </a:p>
          <a:p>
            <a:pPr marL="0" indent="0" hangingPunct="1">
              <a:buNone/>
            </a:pPr>
            <a:r>
              <a:rPr lang="es-CO" b="1" dirty="0" smtClean="0">
                <a:solidFill>
                  <a:schemeClr val="bg1"/>
                </a:solidFill>
              </a:rPr>
              <a:t>   MC 102</a:t>
            </a:r>
            <a:endParaRPr lang="es-CO" b="1" dirty="0">
              <a:solidFill>
                <a:schemeClr val="bg1"/>
              </a:solidFill>
            </a:endParaRPr>
          </a:p>
        </p:txBody>
      </p:sp>
    </p:spTree>
    <p:extLst>
      <p:ext uri="{BB962C8B-B14F-4D97-AF65-F5344CB8AC3E}">
        <p14:creationId xmlns:p14="http://schemas.microsoft.com/office/powerpoint/2010/main" val="647384998"/>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3" name="2 Marcador de contenido"/>
          <p:cNvSpPr txBox="1">
            <a:spLocks/>
          </p:cNvSpPr>
          <p:nvPr/>
        </p:nvSpPr>
        <p:spPr>
          <a:xfrm>
            <a:off x="228600" y="479425"/>
            <a:ext cx="6705600" cy="5486400"/>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r>
              <a:rPr lang="es-ES" sz="4000" b="1" dirty="0" smtClean="0">
                <a:solidFill>
                  <a:schemeClr val="bg1"/>
                </a:solidFill>
              </a:rPr>
              <a:t>FEBE: Este nombre significa "radiante" o "brillante". Nada más se sabe de ella. Puede haber sido la que llevó la epístola de Pablo. </a:t>
            </a:r>
            <a:endParaRPr lang="es-ES" sz="4000" b="1" dirty="0">
              <a:solidFill>
                <a:schemeClr val="bg1"/>
              </a:solidFill>
            </a:endParaRPr>
          </a:p>
        </p:txBody>
      </p:sp>
    </p:spTree>
    <p:extLst>
      <p:ext uri="{BB962C8B-B14F-4D97-AF65-F5344CB8AC3E}">
        <p14:creationId xmlns:p14="http://schemas.microsoft.com/office/powerpoint/2010/main" val="2760650550"/>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3" name="1 Título"/>
          <p:cNvSpPr>
            <a:spLocks noGrp="1"/>
          </p:cNvSpPr>
          <p:nvPr>
            <p:ph type="title"/>
          </p:nvPr>
        </p:nvSpPr>
        <p:spPr>
          <a:xfrm>
            <a:off x="838200" y="1371600"/>
            <a:ext cx="6934200" cy="1143000"/>
          </a:xfrm>
        </p:spPr>
        <p:txBody>
          <a:bodyPr>
            <a:noAutofit/>
          </a:bodyPr>
          <a:lstStyle/>
          <a:p>
            <a:r>
              <a:rPr lang="es-CO" sz="8000" dirty="0" smtClean="0">
                <a:solidFill>
                  <a:schemeClr val="accent6">
                    <a:lumMod val="75000"/>
                  </a:schemeClr>
                </a:solidFill>
                <a:effectLst>
                  <a:outerShdw blurRad="38100" dist="38100" dir="2700000" algn="tl">
                    <a:srgbClr val="000000">
                      <a:alpha val="43137"/>
                    </a:srgbClr>
                  </a:outerShdw>
                </a:effectLst>
              </a:rPr>
              <a:t> </a:t>
            </a:r>
            <a:r>
              <a:rPr lang="es-CO" sz="5400" dirty="0" smtClean="0">
                <a:solidFill>
                  <a:schemeClr val="bg1"/>
                </a:solidFill>
                <a:effectLst>
                  <a:outerShdw blurRad="38100" dist="38100" dir="2700000" algn="tl">
                    <a:srgbClr val="000000">
                      <a:alpha val="43137"/>
                    </a:srgbClr>
                  </a:outerShdw>
                </a:effectLst>
              </a:rPr>
              <a:t>Una </a:t>
            </a:r>
            <a:r>
              <a:rPr lang="es-CO" sz="5400" dirty="0" smtClean="0">
                <a:solidFill>
                  <a:schemeClr val="bg1"/>
                </a:solidFill>
                <a:effectLst>
                  <a:outerShdw blurRad="38100" dist="38100" dir="2700000" algn="tl">
                    <a:srgbClr val="000000">
                      <a:alpha val="43137"/>
                    </a:srgbClr>
                  </a:outerShdw>
                </a:effectLst>
                <a:latin typeface="Candara" pitchFamily="34" charset="0"/>
              </a:rPr>
              <a:t>mujer</a:t>
            </a:r>
            <a:r>
              <a:rPr lang="es-CO" sz="5400" dirty="0" smtClean="0">
                <a:solidFill>
                  <a:schemeClr val="bg1"/>
                </a:solidFill>
                <a:effectLst>
                  <a:outerShdw blurRad="38100" dist="38100" dir="2700000" algn="tl">
                    <a:srgbClr val="000000">
                      <a:alpha val="43137"/>
                    </a:srgbClr>
                  </a:outerShdw>
                </a:effectLst>
              </a:rPr>
              <a:t> hospitalaria</a:t>
            </a:r>
            <a:r>
              <a:rPr lang="es-ES" sz="8000" dirty="0" smtClean="0">
                <a:solidFill>
                  <a:schemeClr val="accent6">
                    <a:lumMod val="75000"/>
                  </a:schemeClr>
                </a:solidFill>
                <a:effectLst>
                  <a:outerShdw blurRad="38100" dist="38100" dir="2700000" algn="tl">
                    <a:srgbClr val="000000">
                      <a:alpha val="43137"/>
                    </a:srgbClr>
                  </a:outerShdw>
                </a:effectLst>
              </a:rPr>
              <a:t>.</a:t>
            </a:r>
            <a:endParaRPr lang="es-CO" sz="8000" dirty="0">
              <a:solidFill>
                <a:schemeClr val="accent6">
                  <a:lumMod val="75000"/>
                </a:schemeClr>
              </a:solidFill>
              <a:effectLst>
                <a:outerShdw blurRad="38100" dist="38100" dir="2700000" algn="tl">
                  <a:srgbClr val="000000">
                    <a:alpha val="43137"/>
                  </a:srgbClr>
                </a:outerShdw>
              </a:effectLst>
            </a:endParaRPr>
          </a:p>
        </p:txBody>
      </p:sp>
      <p:pic>
        <p:nvPicPr>
          <p:cNvPr id="4" name="image13.png"/>
          <p:cNvPicPr>
            <a:picLocks noChangeAspect="1"/>
          </p:cNvPicPr>
          <p:nvPr/>
        </p:nvPicPr>
        <p:blipFill>
          <a:blip r:embed="rId3">
            <a:extLst/>
          </a:blip>
          <a:srcRect l="45956" r="5024"/>
          <a:stretch>
            <a:fillRect/>
          </a:stretch>
        </p:blipFill>
        <p:spPr>
          <a:xfrm>
            <a:off x="770094" y="2739532"/>
            <a:ext cx="1082539" cy="1283331"/>
          </a:xfrm>
          <a:prstGeom prst="rect">
            <a:avLst/>
          </a:prstGeom>
          <a:ln w="12700">
            <a:miter lim="400000"/>
          </a:ln>
        </p:spPr>
      </p:pic>
      <p:sp>
        <p:nvSpPr>
          <p:cNvPr id="5" name="CuadroTexto 4"/>
          <p:cNvSpPr txBox="1"/>
          <p:nvPr/>
        </p:nvSpPr>
        <p:spPr>
          <a:xfrm>
            <a:off x="-86382" y="316468"/>
            <a:ext cx="3878030" cy="369332"/>
          </a:xfrm>
          <a:prstGeom prst="rect">
            <a:avLst/>
          </a:prstGeom>
          <a:noFill/>
        </p:spPr>
        <p:txBody>
          <a:bodyPr wrap="square" rtlCol="0">
            <a:spAutoFit/>
          </a:bodyPr>
          <a:lstStyle/>
          <a:p>
            <a:pPr algn="ctr"/>
            <a:r>
              <a:rPr lang="es-ES" sz="1800" dirty="0" smtClean="0">
                <a:solidFill>
                  <a:schemeClr val="bg1"/>
                </a:solidFill>
                <a:latin typeface="Zapfino" charset="0"/>
                <a:ea typeface="Zapfino" charset="0"/>
                <a:cs typeface="Zapfino" charset="0"/>
              </a:rPr>
              <a:t>¡</a:t>
            </a:r>
            <a:r>
              <a:rPr lang="es-ES" sz="1800" dirty="0" err="1" smtClean="0">
                <a:solidFill>
                  <a:schemeClr val="bg1"/>
                </a:solidFill>
                <a:latin typeface="Zapfino" charset="0"/>
                <a:ea typeface="Zapfino" charset="0"/>
                <a:cs typeface="Zapfino" charset="0"/>
              </a:rPr>
              <a:t>SeñorTransfórmame</a:t>
            </a:r>
            <a:r>
              <a:rPr lang="es-ES" sz="1800" dirty="0" smtClean="0">
                <a:solidFill>
                  <a:schemeClr val="bg1"/>
                </a:solidFill>
                <a:latin typeface="Zapfino" charset="0"/>
                <a:ea typeface="Zapfino" charset="0"/>
                <a:cs typeface="Zapfino" charset="0"/>
              </a:rPr>
              <a:t>!</a:t>
            </a:r>
            <a:endParaRPr lang="es-ES_tradnl" sz="1800"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57308562"/>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762000" y="838200"/>
            <a:ext cx="7010400" cy="3741899"/>
          </a:xfrm>
          <a:prstGeom prst="rect">
            <a:avLst/>
          </a:prstGeom>
        </p:spPr>
        <p:txBody>
          <a:bodyPr>
            <a:normAutofit fontScale="92500" lnSpcReduction="20000"/>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4000" i="1" dirty="0" smtClean="0">
                <a:solidFill>
                  <a:srgbClr val="FFFFFF"/>
                </a:solidFill>
                <a:latin typeface="Palatino" charset="0"/>
                <a:ea typeface="Palatino" charset="0"/>
                <a:cs typeface="Palatino" charset="0"/>
              </a:rPr>
              <a:t>“Febe había atendido al apóstol, y se destacaba como hospitalaria para los forasteros que necesitaban cuidados.  Su ejemplo debe ser seguido por las iglesias </a:t>
            </a:r>
          </a:p>
          <a:p>
            <a:pPr marL="0" indent="0" hangingPunct="1">
              <a:buNone/>
            </a:pPr>
            <a:r>
              <a:rPr lang="es-CO" sz="4000" i="1" dirty="0">
                <a:solidFill>
                  <a:srgbClr val="FFFFFF"/>
                </a:solidFill>
                <a:latin typeface="Palatino" charset="0"/>
                <a:ea typeface="Palatino" charset="0"/>
                <a:cs typeface="Palatino" charset="0"/>
              </a:rPr>
              <a:t> </a:t>
            </a:r>
            <a:r>
              <a:rPr lang="es-CO" sz="4000" i="1" dirty="0" smtClean="0">
                <a:solidFill>
                  <a:srgbClr val="FFFFFF"/>
                </a:solidFill>
                <a:latin typeface="Palatino" charset="0"/>
                <a:ea typeface="Palatino" charset="0"/>
                <a:cs typeface="Palatino" charset="0"/>
              </a:rPr>
              <a:t> de hoy”.  </a:t>
            </a:r>
          </a:p>
          <a:p>
            <a:pPr marL="0" indent="0" hangingPunct="1">
              <a:buNone/>
            </a:pPr>
            <a:r>
              <a:rPr lang="es-CO" sz="4000" i="1" dirty="0">
                <a:solidFill>
                  <a:srgbClr val="FFFFFF"/>
                </a:solidFill>
                <a:latin typeface="Palatino" charset="0"/>
                <a:ea typeface="Palatino" charset="0"/>
                <a:cs typeface="Palatino" charset="0"/>
              </a:rPr>
              <a:t> </a:t>
            </a:r>
            <a:r>
              <a:rPr lang="es-CO" sz="4000" i="1" dirty="0" smtClean="0">
                <a:solidFill>
                  <a:srgbClr val="FFFFFF"/>
                </a:solidFill>
                <a:latin typeface="Palatino" charset="0"/>
                <a:ea typeface="Palatino" charset="0"/>
                <a:cs typeface="Palatino" charset="0"/>
              </a:rPr>
              <a:t>  </a:t>
            </a:r>
            <a:r>
              <a:rPr lang="es-CO" sz="2800" dirty="0" smtClean="0">
                <a:solidFill>
                  <a:srgbClr val="FFFFFF"/>
                </a:solidFill>
                <a:latin typeface="Palatino" charset="0"/>
                <a:ea typeface="Palatino" charset="0"/>
                <a:cs typeface="Palatino" charset="0"/>
              </a:rPr>
              <a:t>4TS, 363.</a:t>
            </a:r>
            <a:endParaRPr lang="es-CO" sz="2800" dirty="0">
              <a:solidFill>
                <a:srgbClr val="FFFFFF"/>
              </a:solidFill>
              <a:latin typeface="Palatino" charset="0"/>
              <a:ea typeface="Palatino" charset="0"/>
              <a:cs typeface="Palatino" charset="0"/>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0" y="0"/>
            <a:ext cx="9144000" cy="6858000"/>
          </a:xfrm>
          <a:prstGeom prst="rect">
            <a:avLst/>
          </a:prstGeom>
        </p:spPr>
      </p:pic>
      <p:pic>
        <p:nvPicPr>
          <p:cNvPr id="166" name="image3.png"/>
          <p:cNvPicPr>
            <a:picLocks noChangeAspect="1"/>
          </p:cNvPicPr>
          <p:nvPr/>
        </p:nvPicPr>
        <p:blipFill>
          <a:blip r:embed="rId3">
            <a:extLst/>
          </a:blip>
          <a:stretch>
            <a:fillRect/>
          </a:stretch>
        </p:blipFill>
        <p:spPr>
          <a:xfrm>
            <a:off x="6732240" y="0"/>
            <a:ext cx="2411760" cy="3198831"/>
          </a:xfrm>
          <a:prstGeom prst="rect">
            <a:avLst/>
          </a:prstGeom>
          <a:ln w="12700">
            <a:miter lim="400000"/>
          </a:ln>
        </p:spPr>
      </p:pic>
      <p:sp>
        <p:nvSpPr>
          <p:cNvPr id="3" name="2 Marcador de contenido"/>
          <p:cNvSpPr txBox="1">
            <a:spLocks/>
          </p:cNvSpPr>
          <p:nvPr/>
        </p:nvSpPr>
        <p:spPr>
          <a:xfrm>
            <a:off x="381000" y="609600"/>
            <a:ext cx="7543800" cy="3633267"/>
          </a:xfrm>
          <a:prstGeom prst="rect">
            <a:avLst/>
          </a:prstGeom>
        </p:spPr>
        <p:txBody>
          <a:bodyPr>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3400" i="1" dirty="0" smtClean="0">
                <a:solidFill>
                  <a:srgbClr val="FFFFFF"/>
                </a:solidFill>
                <a:latin typeface="Candara" pitchFamily="34" charset="0"/>
              </a:rPr>
              <a:t>Les recomiendo a nuestra hermana Febe, diaconisa de la Iglesia de Cencrea; para que la reciban en el Señor, como corresponde a los santos, ayudándola en todo lo que necesite de ustedes:   </a:t>
            </a:r>
            <a:r>
              <a:rPr lang="es-CO" sz="3400" i="1" u="sng" dirty="0" smtClean="0">
                <a:solidFill>
                  <a:srgbClr val="FFFF00"/>
                </a:solidFill>
                <a:latin typeface="Candara" pitchFamily="34" charset="0"/>
              </a:rPr>
              <a:t>ella </a:t>
            </a:r>
            <a:r>
              <a:rPr lang="es-CO" sz="3400" i="1" dirty="0" smtClean="0">
                <a:solidFill>
                  <a:srgbClr val="FFFF00"/>
                </a:solidFill>
                <a:latin typeface="Candara" pitchFamily="34" charset="0"/>
              </a:rPr>
              <a:t> </a:t>
            </a:r>
            <a:r>
              <a:rPr lang="es-CO" sz="3400" i="1" u="sng" dirty="0" smtClean="0">
                <a:solidFill>
                  <a:srgbClr val="FFFF00"/>
                </a:solidFill>
                <a:latin typeface="Candara" pitchFamily="34" charset="0"/>
              </a:rPr>
              <a:t>ha protegido a muchos </a:t>
            </a:r>
          </a:p>
          <a:p>
            <a:pPr marL="0" indent="0" hangingPunct="1">
              <a:buNone/>
            </a:pPr>
            <a:r>
              <a:rPr lang="es-CO" sz="3400" i="1" dirty="0">
                <a:solidFill>
                  <a:srgbClr val="FFFF00"/>
                </a:solidFill>
                <a:latin typeface="Candara" pitchFamily="34" charset="0"/>
              </a:rPr>
              <a:t> </a:t>
            </a:r>
            <a:r>
              <a:rPr lang="es-CO" sz="3400" i="1" dirty="0" smtClean="0">
                <a:solidFill>
                  <a:srgbClr val="FFFF00"/>
                </a:solidFill>
                <a:latin typeface="Candara" pitchFamily="34" charset="0"/>
              </a:rPr>
              <a:t>  </a:t>
            </a:r>
            <a:r>
              <a:rPr lang="es-CO" sz="3400" i="1" u="sng" dirty="0" smtClean="0">
                <a:solidFill>
                  <a:srgbClr val="FFFF00"/>
                </a:solidFill>
                <a:latin typeface="Candara" pitchFamily="34" charset="0"/>
              </a:rPr>
              <a:t>hermanos </a:t>
            </a:r>
            <a:r>
              <a:rPr lang="es-CO" sz="3400" i="1" dirty="0" smtClean="0">
                <a:solidFill>
                  <a:srgbClr val="FFFF00"/>
                </a:solidFill>
                <a:latin typeface="Candara" pitchFamily="34" charset="0"/>
              </a:rPr>
              <a:t> </a:t>
            </a:r>
            <a:r>
              <a:rPr lang="es-CO" sz="3400" i="1" u="sng" dirty="0" smtClean="0">
                <a:solidFill>
                  <a:srgbClr val="FFFF00"/>
                </a:solidFill>
                <a:latin typeface="Candara" pitchFamily="34" charset="0"/>
              </a:rPr>
              <a:t>y también a mí”.     </a:t>
            </a:r>
          </a:p>
          <a:p>
            <a:pPr marL="0" indent="0" hangingPunct="1">
              <a:buNone/>
            </a:pPr>
            <a:r>
              <a:rPr lang="es-CO" sz="2400" i="1" dirty="0" smtClean="0">
                <a:solidFill>
                  <a:srgbClr val="FFFFFF"/>
                </a:solidFill>
                <a:latin typeface="Candara" pitchFamily="34" charset="0"/>
              </a:rPr>
              <a:t>    (Romanos 16:1,2 )</a:t>
            </a:r>
          </a:p>
          <a:p>
            <a:pPr marL="0" indent="0" hangingPunct="1">
              <a:buNone/>
            </a:pPr>
            <a:r>
              <a:rPr lang="es-CO" sz="2400" i="1" dirty="0">
                <a:solidFill>
                  <a:srgbClr val="FFFFFF"/>
                </a:solidFill>
                <a:latin typeface="Candara" pitchFamily="34" charset="0"/>
              </a:rPr>
              <a:t> </a:t>
            </a:r>
            <a:r>
              <a:rPr lang="es-CO" sz="2400" i="1" dirty="0" smtClean="0">
                <a:solidFill>
                  <a:srgbClr val="FFFFFF"/>
                </a:solidFill>
                <a:latin typeface="Candara" pitchFamily="34" charset="0"/>
              </a:rPr>
              <a:t>    </a:t>
            </a:r>
            <a:r>
              <a:rPr lang="es-CO" sz="2000" i="1" dirty="0" smtClean="0">
                <a:solidFill>
                  <a:srgbClr val="FFFFFF"/>
                </a:solidFill>
                <a:latin typeface="Candara" pitchFamily="34" charset="0"/>
              </a:rPr>
              <a:t>Versión </a:t>
            </a:r>
            <a:r>
              <a:rPr lang="es-CO" sz="1600" i="1" dirty="0" smtClean="0">
                <a:solidFill>
                  <a:srgbClr val="FFFFFF"/>
                </a:solidFill>
                <a:latin typeface="Candara" pitchFamily="34" charset="0"/>
              </a:rPr>
              <a:t>E</a:t>
            </a:r>
            <a:r>
              <a:rPr lang="es-CO" sz="1800" i="1" dirty="0" smtClean="0">
                <a:solidFill>
                  <a:srgbClr val="FFFFFF"/>
                </a:solidFill>
                <a:latin typeface="Candara" pitchFamily="34" charset="0"/>
              </a:rPr>
              <a:t>l Libro del Pueblo de Dios 1981.</a:t>
            </a:r>
            <a:endParaRPr lang="es-CO" sz="1800" i="1" u="sng" dirty="0" smtClean="0">
              <a:solidFill>
                <a:srgbClr val="FFFFFF"/>
              </a:solidFill>
              <a:latin typeface="Candara" pitchFamily="34" charset="0"/>
            </a:endParaRPr>
          </a:p>
        </p:txBody>
      </p:sp>
    </p:spTree>
    <p:extLst>
      <p:ext uri="{BB962C8B-B14F-4D97-AF65-F5344CB8AC3E}">
        <p14:creationId xmlns:p14="http://schemas.microsoft.com/office/powerpoint/2010/main" val="1455339920"/>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66"/>
                                        </p:tgtEl>
                                        <p:attrNameLst>
                                          <p:attrName>style.visibility</p:attrName>
                                        </p:attrNameLst>
                                      </p:cBhvr>
                                      <p:to>
                                        <p:strVal val="visible"/>
                                      </p:to>
                                    </p:set>
                                    <p:animEffect transition="in" filter="dissolve">
                                      <p:cBhvr>
                                        <p:cTn id="7"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609600" y="685800"/>
            <a:ext cx="7239000" cy="4525963"/>
          </a:xfrm>
          <a:prstGeom prst="rect">
            <a:avLst/>
          </a:prstGeom>
        </p:spPr>
        <p:txBody>
          <a:bodyPr>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buFont typeface="Wingdings" pitchFamily="2" charset="2"/>
              <a:buChar char="§"/>
            </a:pPr>
            <a:r>
              <a:rPr lang="es-CO" sz="4000" dirty="0" smtClean="0">
                <a:solidFill>
                  <a:schemeClr val="bg1"/>
                </a:solidFill>
                <a:latin typeface="Candara" pitchFamily="34" charset="0"/>
              </a:rPr>
              <a:t>La diaconisa debe ser una mujer hospitalaria.</a:t>
            </a:r>
          </a:p>
          <a:p>
            <a:pPr hangingPunct="1">
              <a:buFont typeface="Wingdings" pitchFamily="2" charset="2"/>
              <a:buChar char="§"/>
            </a:pPr>
            <a:r>
              <a:rPr lang="es-CO" sz="4000" dirty="0" smtClean="0">
                <a:solidFill>
                  <a:schemeClr val="bg1"/>
                </a:solidFill>
                <a:latin typeface="Candara" pitchFamily="34" charset="0"/>
              </a:rPr>
              <a:t>Recuerda que por mantener esta disposición, la Biblia dice que algunos han hospedado ángeles.</a:t>
            </a:r>
            <a:endParaRPr lang="es-CO" sz="4000" dirty="0">
              <a:solidFill>
                <a:schemeClr val="bg1"/>
              </a:solidFill>
              <a:latin typeface="Candara"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1 Rectángulo"/>
          <p:cNvSpPr/>
          <p:nvPr/>
        </p:nvSpPr>
        <p:spPr>
          <a:xfrm>
            <a:off x="1371600" y="1066800"/>
            <a:ext cx="6984776" cy="3724096"/>
          </a:xfrm>
          <a:prstGeom prst="rect">
            <a:avLst/>
          </a:prstGeom>
        </p:spPr>
        <p:txBody>
          <a:bodyPr wrap="square">
            <a:spAutoFit/>
          </a:bodyPr>
          <a:lstStyle/>
          <a:p>
            <a:r>
              <a:rPr lang="es-CO" sz="4000" i="1" dirty="0" smtClean="0">
                <a:solidFill>
                  <a:srgbClr val="FFFFFF"/>
                </a:solidFill>
                <a:latin typeface="Candara" pitchFamily="34" charset="0"/>
              </a:rPr>
              <a:t>“No </a:t>
            </a:r>
            <a:r>
              <a:rPr lang="es-CO" sz="4000" i="1" dirty="0">
                <a:solidFill>
                  <a:srgbClr val="FFFFFF"/>
                </a:solidFill>
                <a:latin typeface="Candara" pitchFamily="34" charset="0"/>
              </a:rPr>
              <a:t>os olvidéis de practicar </a:t>
            </a:r>
            <a:r>
              <a:rPr lang="es-CO" sz="4000" i="1" dirty="0" smtClean="0">
                <a:solidFill>
                  <a:srgbClr val="FFFFFF"/>
                </a:solidFill>
                <a:latin typeface="Candara" pitchFamily="34" charset="0"/>
              </a:rPr>
              <a:t> la </a:t>
            </a:r>
            <a:r>
              <a:rPr lang="es-CO" sz="4000" i="1" dirty="0">
                <a:solidFill>
                  <a:srgbClr val="FFFFFF"/>
                </a:solidFill>
                <a:latin typeface="Candara" pitchFamily="34" charset="0"/>
              </a:rPr>
              <a:t>hospitalidad, pues </a:t>
            </a:r>
            <a:r>
              <a:rPr lang="es-CO" sz="4000" i="1" dirty="0" smtClean="0">
                <a:solidFill>
                  <a:srgbClr val="FFFFFF"/>
                </a:solidFill>
                <a:latin typeface="Candara" pitchFamily="34" charset="0"/>
              </a:rPr>
              <a:t>gracias  </a:t>
            </a:r>
            <a:r>
              <a:rPr lang="es-CO" sz="4000" i="1" dirty="0">
                <a:solidFill>
                  <a:srgbClr val="FFFFFF"/>
                </a:solidFill>
                <a:latin typeface="Candara" pitchFamily="34" charset="0"/>
              </a:rPr>
              <a:t>a ella algunos, sin saberlo, hospedaron </a:t>
            </a:r>
            <a:r>
              <a:rPr lang="es-CO" sz="4000" i="1" dirty="0" smtClean="0">
                <a:solidFill>
                  <a:srgbClr val="FFFFFF"/>
                </a:solidFill>
                <a:latin typeface="Candara" pitchFamily="34" charset="0"/>
              </a:rPr>
              <a:t>ángeles”.  </a:t>
            </a:r>
          </a:p>
          <a:p>
            <a:r>
              <a:rPr lang="es-CO" sz="3200" i="1" dirty="0" smtClean="0">
                <a:solidFill>
                  <a:srgbClr val="FFFFFF"/>
                </a:solidFill>
                <a:latin typeface="Candara" pitchFamily="34" charset="0"/>
              </a:rPr>
              <a:t>(</a:t>
            </a:r>
            <a:r>
              <a:rPr lang="es-CO" sz="3200" dirty="0" smtClean="0">
                <a:solidFill>
                  <a:srgbClr val="FFFFFF"/>
                </a:solidFill>
                <a:latin typeface="Candara" pitchFamily="34" charset="0"/>
              </a:rPr>
              <a:t>Hebreos 12:2)</a:t>
            </a:r>
            <a:endParaRPr lang="es-CO" sz="3200" dirty="0">
              <a:solidFill>
                <a:srgbClr val="FFFFFF"/>
              </a:solidFill>
              <a:latin typeface="Candara" pitchFamily="34" charset="0"/>
            </a:endParaRPr>
          </a:p>
          <a:p>
            <a:endParaRPr lang="es-CO" sz="4400" dirty="0">
              <a:latin typeface="Candara"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685800" y="533400"/>
            <a:ext cx="6858000" cy="5715000"/>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4000" i="1" dirty="0" smtClean="0">
                <a:solidFill>
                  <a:srgbClr val="FFFFFF"/>
                </a:solidFill>
                <a:latin typeface="Candara" pitchFamily="34" charset="0"/>
              </a:rPr>
              <a:t>“No se olviden de recibir bien a la gente que llegue a sus casas, pues de ese modo mucha gente, sin darse cuenta, ha recibido ángeles”. </a:t>
            </a:r>
          </a:p>
          <a:p>
            <a:pPr marL="0" indent="0" hangingPunct="1">
              <a:buNone/>
            </a:pPr>
            <a:r>
              <a:rPr lang="es-CO" dirty="0" smtClean="0">
                <a:solidFill>
                  <a:srgbClr val="FFFFFF"/>
                </a:solidFill>
              </a:rPr>
              <a:t>    (</a:t>
            </a:r>
            <a:r>
              <a:rPr lang="es-CO" sz="2400" dirty="0" smtClean="0">
                <a:solidFill>
                  <a:srgbClr val="FFFFFF"/>
                </a:solidFill>
                <a:latin typeface="Candara" pitchFamily="34" charset="0"/>
              </a:rPr>
              <a:t>Hebreos 13:2 ) BLS.  </a:t>
            </a:r>
          </a:p>
          <a:p>
            <a:pPr marL="0" indent="0" hangingPunct="1">
              <a:buNone/>
            </a:pPr>
            <a:r>
              <a:rPr lang="es-CO" sz="2400" dirty="0" smtClean="0">
                <a:solidFill>
                  <a:srgbClr val="FFFFFF"/>
                </a:solidFill>
                <a:latin typeface="Candara" pitchFamily="34" charset="0"/>
              </a:rPr>
              <a:t>        Biblia en Lenguaje Sencillo</a:t>
            </a:r>
          </a:p>
          <a:p>
            <a:pPr hangingPunct="1"/>
            <a:endParaRPr lang="es-CO" dirty="0"/>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3" name="1 Título"/>
          <p:cNvSpPr>
            <a:spLocks noGrp="1"/>
          </p:cNvSpPr>
          <p:nvPr>
            <p:ph type="title"/>
          </p:nvPr>
        </p:nvSpPr>
        <p:spPr>
          <a:xfrm>
            <a:off x="-381000" y="685800"/>
            <a:ext cx="8229600" cy="1143000"/>
          </a:xfrm>
        </p:spPr>
        <p:txBody>
          <a:bodyPr>
            <a:normAutofit/>
          </a:bodyPr>
          <a:lstStyle/>
          <a:p>
            <a:r>
              <a:rPr lang="es-CO" u="sng" dirty="0" smtClean="0">
                <a:solidFill>
                  <a:srgbClr val="FFFF00"/>
                </a:solidFill>
                <a:effectLst>
                  <a:outerShdw blurRad="38100" dist="38100" dir="2700000" algn="tl">
                    <a:srgbClr val="000000">
                      <a:alpha val="43137"/>
                    </a:srgbClr>
                  </a:outerShdw>
                </a:effectLst>
                <a:latin typeface="Candara" pitchFamily="34" charset="0"/>
              </a:rPr>
              <a:t>Consejos inspirados:</a:t>
            </a:r>
            <a:endParaRPr lang="es-CO" u="sng" dirty="0">
              <a:solidFill>
                <a:srgbClr val="FFFF00"/>
              </a:solidFill>
              <a:effectLst>
                <a:outerShdw blurRad="38100" dist="38100" dir="2700000" algn="tl">
                  <a:srgbClr val="000000">
                    <a:alpha val="43137"/>
                  </a:srgbClr>
                </a:outerShdw>
              </a:effectLst>
              <a:latin typeface="Candara" pitchFamily="34" charset="0"/>
            </a:endParaRPr>
          </a:p>
        </p:txBody>
      </p:sp>
      <p:sp>
        <p:nvSpPr>
          <p:cNvPr id="4" name="2 Marcador de contenido"/>
          <p:cNvSpPr txBox="1">
            <a:spLocks/>
          </p:cNvSpPr>
          <p:nvPr/>
        </p:nvSpPr>
        <p:spPr>
          <a:xfrm>
            <a:off x="1134680" y="1600200"/>
            <a:ext cx="5875720" cy="3849291"/>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4000" i="1" dirty="0" smtClean="0">
                <a:solidFill>
                  <a:srgbClr val="FFFFFF"/>
                </a:solidFill>
                <a:latin typeface="Candara" pitchFamily="34" charset="0"/>
              </a:rPr>
              <a:t>“Los que se encierran en sí mismos, que no están dispuestos a agasajar visitas, pierden muchas bendiciones”.  </a:t>
            </a:r>
          </a:p>
          <a:p>
            <a:pPr marL="0" indent="0" hangingPunct="1">
              <a:buNone/>
            </a:pPr>
            <a:r>
              <a:rPr lang="es-CO" sz="4000" i="1" dirty="0">
                <a:solidFill>
                  <a:srgbClr val="FFFFFF"/>
                </a:solidFill>
                <a:latin typeface="Candara" pitchFamily="34" charset="0"/>
              </a:rPr>
              <a:t> </a:t>
            </a:r>
            <a:r>
              <a:rPr lang="es-CO" sz="4000" i="1" dirty="0" smtClean="0">
                <a:solidFill>
                  <a:srgbClr val="FFFFFF"/>
                </a:solidFill>
                <a:latin typeface="Candara" pitchFamily="34" charset="0"/>
              </a:rPr>
              <a:t>   </a:t>
            </a:r>
            <a:r>
              <a:rPr lang="es-CO" dirty="0" smtClean="0">
                <a:solidFill>
                  <a:srgbClr val="FFFFFF"/>
                </a:solidFill>
              </a:rPr>
              <a:t>4TS.364.</a:t>
            </a:r>
            <a:endParaRPr lang="es-CO" dirty="0">
              <a:solidFill>
                <a:srgbClr val="FFFFFF"/>
              </a:solidFill>
            </a:endParaRPr>
          </a:p>
        </p:txBody>
      </p:sp>
    </p:spTree>
    <p:extLst>
      <p:ext uri="{BB962C8B-B14F-4D97-AF65-F5344CB8AC3E}">
        <p14:creationId xmlns:p14="http://schemas.microsoft.com/office/powerpoint/2010/main" val="1737411391"/>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762000" y="762000"/>
            <a:ext cx="6790630" cy="4525963"/>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4000" i="1" dirty="0" smtClean="0">
                <a:solidFill>
                  <a:schemeClr val="bg1"/>
                </a:solidFill>
                <a:latin typeface="Candara" pitchFamily="34" charset="0"/>
              </a:rPr>
              <a:t>“Cristo lleva cuenta de todo gasto en que se incurre al dar hospitalidad por causa suya.  El provee todo lo que es necesario para esta obra”.  </a:t>
            </a:r>
            <a:r>
              <a:rPr lang="es-CO" sz="2800" dirty="0" smtClean="0">
                <a:solidFill>
                  <a:schemeClr val="bg1"/>
                </a:solidFill>
              </a:rPr>
              <a:t>4TS, 364</a:t>
            </a:r>
            <a:endParaRPr lang="es-CO" sz="2800" dirty="0">
              <a:solidFill>
                <a:schemeClr val="bg1"/>
              </a:solidFill>
            </a:endParaRPr>
          </a:p>
        </p:txBody>
      </p:sp>
    </p:spTree>
    <p:extLst>
      <p:ext uri="{BB962C8B-B14F-4D97-AF65-F5344CB8AC3E}">
        <p14:creationId xmlns:p14="http://schemas.microsoft.com/office/powerpoint/2010/main" val="2125967243"/>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214226" y="609600"/>
            <a:ext cx="7645558" cy="4525963"/>
          </a:xfrm>
          <a:prstGeom prst="rect">
            <a:avLst/>
          </a:prstGeom>
        </p:spPr>
        <p:txBody>
          <a:bodyPr>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3600" i="1" dirty="0" smtClean="0">
                <a:solidFill>
                  <a:srgbClr val="FFFFFF"/>
                </a:solidFill>
                <a:latin typeface="Candara" pitchFamily="34" charset="0"/>
              </a:rPr>
              <a:t>“Los que por amor de Cristo alojan y alimentan a sus hermanos, haciendo lo mejor que puedan para que la visita sea provechosa para los huéspedes como para sí mismos, son anotados en el cielo como dignos de bendiciones especiales”.  </a:t>
            </a:r>
          </a:p>
          <a:p>
            <a:pPr marL="0" indent="0" hangingPunct="1">
              <a:buNone/>
            </a:pPr>
            <a:r>
              <a:rPr lang="es-CO" sz="3600" i="1" dirty="0">
                <a:solidFill>
                  <a:srgbClr val="FFFFFF"/>
                </a:solidFill>
                <a:latin typeface="Candara" pitchFamily="34" charset="0"/>
              </a:rPr>
              <a:t> </a:t>
            </a:r>
            <a:r>
              <a:rPr lang="es-CO" sz="3600" i="1" dirty="0" smtClean="0">
                <a:solidFill>
                  <a:srgbClr val="FFFFFF"/>
                </a:solidFill>
                <a:latin typeface="Candara" pitchFamily="34" charset="0"/>
              </a:rPr>
              <a:t>   </a:t>
            </a:r>
            <a:r>
              <a:rPr lang="es-CO" sz="2800" dirty="0" smtClean="0">
                <a:solidFill>
                  <a:srgbClr val="FFFFFF"/>
                </a:solidFill>
              </a:rPr>
              <a:t>4TS. 364</a:t>
            </a:r>
            <a:endParaRPr lang="es-CO" sz="2800" dirty="0">
              <a:solidFill>
                <a:srgbClr val="FFFFFF"/>
              </a:solidFill>
            </a:endParaRPr>
          </a:p>
        </p:txBody>
      </p:sp>
    </p:spTree>
    <p:extLst>
      <p:ext uri="{BB962C8B-B14F-4D97-AF65-F5344CB8AC3E}">
        <p14:creationId xmlns:p14="http://schemas.microsoft.com/office/powerpoint/2010/main" val="1010999530"/>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3" name="1 Título"/>
          <p:cNvSpPr>
            <a:spLocks noGrp="1"/>
          </p:cNvSpPr>
          <p:nvPr>
            <p:ph type="title"/>
          </p:nvPr>
        </p:nvSpPr>
        <p:spPr>
          <a:xfrm>
            <a:off x="533400" y="113029"/>
            <a:ext cx="8229600" cy="1143000"/>
          </a:xfrm>
        </p:spPr>
        <p:txBody>
          <a:bodyPr>
            <a:normAutofit/>
          </a:bodyPr>
          <a:lstStyle/>
          <a:p>
            <a:r>
              <a:rPr lang="es-CO" u="sng" dirty="0" smtClean="0">
                <a:solidFill>
                  <a:srgbClr val="FFFF00"/>
                </a:solidFill>
                <a:effectLst>
                  <a:outerShdw blurRad="38100" dist="38100" dir="2700000" algn="tl">
                    <a:srgbClr val="000000">
                      <a:alpha val="43137"/>
                    </a:srgbClr>
                  </a:outerShdw>
                </a:effectLst>
                <a:latin typeface="Candara" pitchFamily="34" charset="0"/>
              </a:rPr>
              <a:t>Conclusión:</a:t>
            </a:r>
            <a:endParaRPr lang="es-CO" u="sng" dirty="0">
              <a:solidFill>
                <a:srgbClr val="FFFF00"/>
              </a:solidFill>
              <a:effectLst>
                <a:outerShdw blurRad="38100" dist="38100" dir="2700000" algn="tl">
                  <a:srgbClr val="000000">
                    <a:alpha val="43137"/>
                  </a:srgbClr>
                </a:outerShdw>
              </a:effectLst>
              <a:latin typeface="Candara" pitchFamily="34" charset="0"/>
            </a:endParaRPr>
          </a:p>
        </p:txBody>
      </p:sp>
      <p:sp>
        <p:nvSpPr>
          <p:cNvPr id="4" name="2 Marcador de contenido"/>
          <p:cNvSpPr txBox="1">
            <a:spLocks/>
          </p:cNvSpPr>
          <p:nvPr/>
        </p:nvSpPr>
        <p:spPr>
          <a:xfrm>
            <a:off x="575183" y="838200"/>
            <a:ext cx="8229600" cy="5181600"/>
          </a:xfrm>
          <a:prstGeom prst="rect">
            <a:avLst/>
          </a:prstGeom>
        </p:spPr>
        <p:txBody>
          <a:bodyPr>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4800" u="sng" dirty="0" smtClean="0">
                <a:solidFill>
                  <a:srgbClr val="0000FF"/>
                </a:solidFill>
                <a:effectLst>
                  <a:outerShdw blurRad="38100" dist="38100" dir="2700000" algn="tl">
                    <a:srgbClr val="000000">
                      <a:alpha val="43137"/>
                    </a:srgbClr>
                  </a:outerShdw>
                </a:effectLst>
                <a:latin typeface="Candara" pitchFamily="34" charset="0"/>
              </a:rPr>
              <a:t>Una diaconisa es:</a:t>
            </a:r>
          </a:p>
          <a:p>
            <a:pPr marL="514350" indent="-514350" hangingPunct="1">
              <a:buFont typeface="+mj-lt"/>
              <a:buAutoNum type="arabicPeriod"/>
            </a:pPr>
            <a:r>
              <a:rPr lang="es-CO" dirty="0" smtClean="0">
                <a:solidFill>
                  <a:srgbClr val="FFFFFF"/>
                </a:solidFill>
              </a:rPr>
              <a:t>Una mujer santa, apartada por Dios para su servicio.</a:t>
            </a:r>
          </a:p>
          <a:p>
            <a:pPr marL="514350" indent="-514350" hangingPunct="1">
              <a:buFont typeface="+mj-lt"/>
              <a:buAutoNum type="arabicPeriod"/>
            </a:pPr>
            <a:r>
              <a:rPr lang="es-CO" dirty="0" smtClean="0">
                <a:solidFill>
                  <a:srgbClr val="FFFFFF"/>
                </a:solidFill>
              </a:rPr>
              <a:t>Una mujer reconocida por su espíritu ayudador.</a:t>
            </a:r>
          </a:p>
          <a:p>
            <a:pPr marL="514350" indent="-514350" hangingPunct="1">
              <a:buFont typeface="+mj-lt"/>
              <a:buAutoNum type="arabicPeriod"/>
            </a:pPr>
            <a:r>
              <a:rPr lang="es-CO" dirty="0" smtClean="0">
                <a:solidFill>
                  <a:srgbClr val="FFFFFF"/>
                </a:solidFill>
              </a:rPr>
              <a:t>Una mujer que también vela por los líderes de la iglesia.</a:t>
            </a:r>
          </a:p>
          <a:p>
            <a:pPr marL="514350" indent="-514350" hangingPunct="1">
              <a:buFont typeface="+mj-lt"/>
              <a:buAutoNum type="arabicPeriod"/>
            </a:pPr>
            <a:r>
              <a:rPr lang="es-CO" dirty="0" smtClean="0">
                <a:solidFill>
                  <a:srgbClr val="FFFFFF"/>
                </a:solidFill>
              </a:rPr>
              <a:t>Una mujer con espíritu</a:t>
            </a:r>
          </a:p>
          <a:p>
            <a:pPr marL="0" indent="0" hangingPunct="1">
              <a:buNone/>
            </a:pPr>
            <a:r>
              <a:rPr lang="es-CO" dirty="0">
                <a:solidFill>
                  <a:srgbClr val="FFFFFF"/>
                </a:solidFill>
              </a:rPr>
              <a:t> </a:t>
            </a:r>
            <a:r>
              <a:rPr lang="es-CO" dirty="0" smtClean="0">
                <a:solidFill>
                  <a:srgbClr val="FFFFFF"/>
                </a:solidFill>
              </a:rPr>
              <a:t>     hospitalario.</a:t>
            </a:r>
          </a:p>
          <a:p>
            <a:pPr hangingPunct="1"/>
            <a:endParaRPr lang="es-CO" dirty="0"/>
          </a:p>
        </p:txBody>
      </p:sp>
      <p:sp>
        <p:nvSpPr>
          <p:cNvPr id="5" name="CuadroTexto 4"/>
          <p:cNvSpPr txBox="1"/>
          <p:nvPr/>
        </p:nvSpPr>
        <p:spPr>
          <a:xfrm>
            <a:off x="-304800" y="245777"/>
            <a:ext cx="3878030" cy="369332"/>
          </a:xfrm>
          <a:prstGeom prst="rect">
            <a:avLst/>
          </a:prstGeom>
          <a:noFill/>
        </p:spPr>
        <p:txBody>
          <a:bodyPr wrap="square" rtlCol="0">
            <a:spAutoFit/>
          </a:bodyPr>
          <a:lstStyle/>
          <a:p>
            <a:pPr algn="ctr"/>
            <a:r>
              <a:rPr lang="es-ES" sz="1800" dirty="0" smtClean="0">
                <a:solidFill>
                  <a:schemeClr val="bg1"/>
                </a:solidFill>
                <a:latin typeface="Zapfino" charset="0"/>
                <a:ea typeface="Zapfino" charset="0"/>
                <a:cs typeface="Zapfino" charset="0"/>
              </a:rPr>
              <a:t>¡</a:t>
            </a:r>
            <a:r>
              <a:rPr lang="es-ES" sz="1800" dirty="0" err="1" smtClean="0">
                <a:solidFill>
                  <a:schemeClr val="bg1"/>
                </a:solidFill>
                <a:latin typeface="Zapfino" charset="0"/>
                <a:ea typeface="Zapfino" charset="0"/>
                <a:cs typeface="Zapfino" charset="0"/>
              </a:rPr>
              <a:t>SeñorTransfórmame</a:t>
            </a:r>
            <a:r>
              <a:rPr lang="es-ES" sz="1800" dirty="0" smtClean="0">
                <a:solidFill>
                  <a:schemeClr val="bg1"/>
                </a:solidFill>
                <a:latin typeface="Zapfino" charset="0"/>
                <a:ea typeface="Zapfino" charset="0"/>
                <a:cs typeface="Zapfino" charset="0"/>
              </a:rPr>
              <a:t>!</a:t>
            </a:r>
            <a:endParaRPr lang="es-ES_tradnl" sz="1800" dirty="0">
              <a:solidFill>
                <a:schemeClr val="bg1"/>
              </a:solidFill>
              <a:latin typeface="Zapfino" charset="0"/>
              <a:ea typeface="Zapfino" charset="0"/>
              <a:cs typeface="Zapfino" charset="0"/>
            </a:endParaRPr>
          </a:p>
        </p:txBody>
      </p:sp>
      <p:sp>
        <p:nvSpPr>
          <p:cNvPr id="6" name="CuadroTexto 5"/>
          <p:cNvSpPr txBox="1"/>
          <p:nvPr/>
        </p:nvSpPr>
        <p:spPr>
          <a:xfrm>
            <a:off x="6022102" y="5873559"/>
            <a:ext cx="3426698"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s-ES" sz="1600" i="0" u="none" strike="noStrike" cap="none" spc="0" normalizeH="0" baseline="0" dirty="0" smtClean="0">
                <a:ln>
                  <a:noFill/>
                </a:ln>
                <a:solidFill>
                  <a:schemeClr val="bg1"/>
                </a:solidFill>
                <a:effectLst/>
                <a:uFillTx/>
                <a:latin typeface="Candara" charset="0"/>
                <a:ea typeface="Candara" charset="0"/>
                <a:cs typeface="Candara" charset="0"/>
                <a:sym typeface="Helvetica"/>
              </a:rPr>
              <a:t>Cecilia Iglesias</a:t>
            </a:r>
          </a:p>
          <a:p>
            <a:pPr marL="0" marR="0" indent="0" algn="ctr" defTabSz="457200" rtl="0" fontAlgn="auto" latinLnBrk="0" hangingPunct="0">
              <a:lnSpc>
                <a:spcPct val="100000"/>
              </a:lnSpc>
              <a:spcBef>
                <a:spcPts val="0"/>
              </a:spcBef>
              <a:spcAft>
                <a:spcPts val="0"/>
              </a:spcAft>
              <a:buClrTx/>
              <a:buSzTx/>
              <a:buFontTx/>
              <a:buNone/>
              <a:tabLst/>
            </a:pPr>
            <a:r>
              <a:rPr lang="es-ES" sz="1600" dirty="0" err="1" smtClean="0">
                <a:solidFill>
                  <a:schemeClr val="bg1"/>
                </a:solidFill>
                <a:latin typeface="Candara" charset="0"/>
                <a:ea typeface="Candara" charset="0"/>
                <a:cs typeface="Candara" charset="0"/>
              </a:rPr>
              <a:t>Siema</a:t>
            </a:r>
            <a:r>
              <a:rPr lang="es-ES" sz="1600" dirty="0" smtClean="0">
                <a:solidFill>
                  <a:schemeClr val="bg1"/>
                </a:solidFill>
                <a:latin typeface="Candara" charset="0"/>
                <a:ea typeface="Candara" charset="0"/>
                <a:cs typeface="Candara" charset="0"/>
              </a:rPr>
              <a:t> -  Vida Familiar</a:t>
            </a:r>
          </a:p>
          <a:p>
            <a:pPr marL="0" marR="0" indent="0" algn="ctr" defTabSz="457200" rtl="0" fontAlgn="auto" latinLnBrk="0" hangingPunct="0">
              <a:lnSpc>
                <a:spcPct val="100000"/>
              </a:lnSpc>
              <a:spcBef>
                <a:spcPts val="0"/>
              </a:spcBef>
              <a:spcAft>
                <a:spcPts val="0"/>
              </a:spcAft>
              <a:buClrTx/>
              <a:buSzTx/>
              <a:buFontTx/>
              <a:buNone/>
              <a:tabLst/>
            </a:pPr>
            <a:r>
              <a:rPr kumimoji="0" lang="es-ES" sz="1600" i="0" u="none" strike="noStrike" cap="none" spc="0" normalizeH="0" baseline="0" dirty="0" smtClean="0">
                <a:ln>
                  <a:noFill/>
                </a:ln>
                <a:solidFill>
                  <a:schemeClr val="bg1"/>
                </a:solidFill>
                <a:effectLst/>
                <a:uFillTx/>
                <a:latin typeface="Candara" charset="0"/>
                <a:ea typeface="Candara" charset="0"/>
                <a:cs typeface="Candara" charset="0"/>
                <a:sym typeface="Helvetica"/>
              </a:rPr>
              <a:t>División Interamericana</a:t>
            </a:r>
            <a:endParaRPr kumimoji="0" lang="es-ES_tradnl" sz="1600" i="0" u="none" strike="noStrike" cap="none" spc="0" normalizeH="0" baseline="0" dirty="0">
              <a:ln>
                <a:noFill/>
              </a:ln>
              <a:solidFill>
                <a:schemeClr val="bg1"/>
              </a:solidFill>
              <a:effectLst/>
              <a:uFillTx/>
              <a:latin typeface="Candara" charset="0"/>
              <a:ea typeface="Candara" charset="0"/>
              <a:cs typeface="Candara" charset="0"/>
              <a:sym typeface="Helvetica"/>
            </a:endParaRPr>
          </a:p>
        </p:txBody>
      </p:sp>
    </p:spTree>
    <p:extLst>
      <p:ext uri="{BB962C8B-B14F-4D97-AF65-F5344CB8AC3E}">
        <p14:creationId xmlns:p14="http://schemas.microsoft.com/office/powerpoint/2010/main" val="2024780523"/>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0" y="0"/>
            <a:ext cx="7772400" cy="5791200"/>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r>
              <a:rPr lang="es-ES" dirty="0" smtClean="0">
                <a:solidFill>
                  <a:srgbClr val="FFFFFF"/>
                </a:solidFill>
              </a:rPr>
              <a:t>En el texto griego se emplea la palabra de género masculino diákonos. Es la </a:t>
            </a:r>
          </a:p>
          <a:p>
            <a:r>
              <a:rPr lang="es-ES" dirty="0" smtClean="0">
                <a:solidFill>
                  <a:srgbClr val="FFFFFF"/>
                </a:solidFill>
              </a:rPr>
              <a:t>única vez en el NT en que se aplica este término a una dama. El uso de esta palabra sugiere que el cargo de "diaconisa" ya podría haber estado establecido en la iglesia cristiana primitiva. Por lo menos Febe en algún sentido servía como "diácono" en la iglesia de Cencrea. </a:t>
            </a:r>
            <a:endParaRPr lang="es-ES" dirty="0">
              <a:solidFill>
                <a:srgbClr val="FFFFFF"/>
              </a:solidFill>
            </a:endParaRPr>
          </a:p>
        </p:txBody>
      </p:sp>
    </p:spTree>
    <p:extLst>
      <p:ext uri="{BB962C8B-B14F-4D97-AF65-F5344CB8AC3E}">
        <p14:creationId xmlns:p14="http://schemas.microsoft.com/office/powerpoint/2010/main" val="2620540850"/>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838200" y="600075"/>
            <a:ext cx="6781800" cy="4525963"/>
          </a:xfrm>
          <a:prstGeom prst="rect">
            <a:avLst/>
          </a:prstGeom>
        </p:spPr>
        <p:txBody>
          <a:bodyPr>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3600" dirty="0" smtClean="0">
                <a:solidFill>
                  <a:srgbClr val="FFFFFF"/>
                </a:solidFill>
                <a:latin typeface="Candara" pitchFamily="34" charset="0"/>
              </a:rPr>
              <a:t>Febe es el prototipo de lo que debe ser una diaconisa.</a:t>
            </a:r>
          </a:p>
          <a:p>
            <a:pPr hangingPunct="1"/>
            <a:endParaRPr lang="es-CO" sz="3600" dirty="0" smtClean="0">
              <a:solidFill>
                <a:srgbClr val="FFFFFF"/>
              </a:solidFill>
              <a:latin typeface="Candara" pitchFamily="34" charset="0"/>
            </a:endParaRPr>
          </a:p>
          <a:p>
            <a:pPr hangingPunct="1"/>
            <a:r>
              <a:rPr lang="es-CO" sz="3600" dirty="0" smtClean="0">
                <a:solidFill>
                  <a:srgbClr val="FFFFFF"/>
                </a:solidFill>
                <a:latin typeface="Candara" pitchFamily="34" charset="0"/>
              </a:rPr>
              <a:t>El texto de Romanos nos muestra las virtudes de Febe, que deben ser las mismas de toda diaconisa de nuestro tiempo.</a:t>
            </a:r>
            <a:endParaRPr lang="es-CO" sz="3600" dirty="0">
              <a:solidFill>
                <a:srgbClr val="FFFFFF"/>
              </a:solidFill>
              <a:latin typeface="Candara" pitchFamily="34" charset="0"/>
            </a:endParaRPr>
          </a:p>
        </p:txBody>
      </p:sp>
    </p:spTree>
    <p:extLst>
      <p:ext uri="{BB962C8B-B14F-4D97-AF65-F5344CB8AC3E}">
        <p14:creationId xmlns:p14="http://schemas.microsoft.com/office/powerpoint/2010/main" val="751696438"/>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3" name="1 Título"/>
          <p:cNvSpPr>
            <a:spLocks noGrp="1"/>
          </p:cNvSpPr>
          <p:nvPr>
            <p:ph type="title"/>
          </p:nvPr>
        </p:nvSpPr>
        <p:spPr>
          <a:xfrm>
            <a:off x="1447800" y="1593106"/>
            <a:ext cx="5562600" cy="3512294"/>
          </a:xfrm>
        </p:spPr>
        <p:txBody>
          <a:bodyPr>
            <a:noAutofit/>
          </a:bodyPr>
          <a:lstStyle/>
          <a:p>
            <a:r>
              <a:rPr lang="es-CO" b="1" dirty="0" smtClean="0">
                <a:solidFill>
                  <a:srgbClr val="FFFFFF"/>
                </a:solidFill>
                <a:effectLst>
                  <a:outerShdw blurRad="38100" dist="38100" dir="2700000" algn="tl">
                    <a:srgbClr val="000000">
                      <a:alpha val="43137"/>
                    </a:srgbClr>
                  </a:outerShdw>
                </a:effectLst>
                <a:latin typeface="Candara" pitchFamily="34" charset="0"/>
              </a:rPr>
              <a:t>I-  La iglesia reconocía su ministerio.</a:t>
            </a:r>
            <a:endParaRPr lang="es-CO" b="1" dirty="0">
              <a:solidFill>
                <a:srgbClr val="FFFFFF"/>
              </a:solidFill>
              <a:effectLst>
                <a:outerShdw blurRad="38100" dist="38100" dir="2700000" algn="tl">
                  <a:srgbClr val="000000">
                    <a:alpha val="43137"/>
                  </a:srgbClr>
                </a:outerShdw>
              </a:effectLst>
              <a:latin typeface="Candara" pitchFamily="34" charset="0"/>
            </a:endParaRPr>
          </a:p>
        </p:txBody>
      </p:sp>
      <p:sp>
        <p:nvSpPr>
          <p:cNvPr id="4" name="CuadroTexto 3"/>
          <p:cNvSpPr txBox="1"/>
          <p:nvPr/>
        </p:nvSpPr>
        <p:spPr>
          <a:xfrm>
            <a:off x="0" y="427221"/>
            <a:ext cx="3878030" cy="369332"/>
          </a:xfrm>
          <a:prstGeom prst="rect">
            <a:avLst/>
          </a:prstGeom>
          <a:noFill/>
        </p:spPr>
        <p:txBody>
          <a:bodyPr wrap="square" rtlCol="0">
            <a:spAutoFit/>
          </a:bodyPr>
          <a:lstStyle/>
          <a:p>
            <a:pPr algn="ctr"/>
            <a:r>
              <a:rPr lang="es-ES" sz="1600" dirty="0" smtClean="0">
                <a:solidFill>
                  <a:schemeClr val="bg1"/>
                </a:solidFill>
                <a:latin typeface="Zapfino" charset="0"/>
                <a:ea typeface="Zapfino" charset="0"/>
                <a:cs typeface="Zapfino" charset="0"/>
              </a:rPr>
              <a:t>¡</a:t>
            </a:r>
            <a:r>
              <a:rPr lang="es-ES" sz="1800" dirty="0" smtClean="0">
                <a:solidFill>
                  <a:schemeClr val="bg1"/>
                </a:solidFill>
                <a:latin typeface="Zapfino" charset="0"/>
                <a:ea typeface="Zapfino" charset="0"/>
                <a:cs typeface="Zapfino" charset="0"/>
              </a:rPr>
              <a:t>Señor Transfórmame!</a:t>
            </a:r>
            <a:endParaRPr lang="es-ES_tradnl" sz="1800"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211777488"/>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685800" y="304800"/>
            <a:ext cx="7030746" cy="4525963"/>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3600" b="1" dirty="0" smtClean="0">
                <a:solidFill>
                  <a:srgbClr val="FFFFFF"/>
                </a:solidFill>
                <a:latin typeface="Candara" pitchFamily="34" charset="0"/>
              </a:rPr>
              <a:t>“Os recomiendo además a nuestra hermana Febe, la cual es diaconisa de la iglesia en Cencrea; Que la recibáis en el Señor, </a:t>
            </a:r>
            <a:r>
              <a:rPr lang="es-CO" sz="3600" b="1" i="1" u="sng" dirty="0" smtClean="0">
                <a:solidFill>
                  <a:srgbClr val="C00000"/>
                </a:solidFill>
                <a:latin typeface="Candara" pitchFamily="34" charset="0"/>
              </a:rPr>
              <a:t>como es digno de los santos</a:t>
            </a:r>
            <a:r>
              <a:rPr lang="es-CO" sz="3600" b="1" dirty="0" smtClean="0">
                <a:solidFill>
                  <a:srgbClr val="FFFFFF"/>
                </a:solidFill>
                <a:latin typeface="Candara" pitchFamily="34" charset="0"/>
              </a:rPr>
              <a:t>, y que la ayudéis en cualquier cosa que necesite de vosotros; </a:t>
            </a:r>
            <a:r>
              <a:rPr lang="es-CO" sz="3600" b="1" i="1" u="sng" dirty="0" smtClean="0">
                <a:solidFill>
                  <a:srgbClr val="FFFF00"/>
                </a:solidFill>
                <a:latin typeface="Candara" pitchFamily="34" charset="0"/>
              </a:rPr>
              <a:t>porque ella ha ayudado a muchos</a:t>
            </a:r>
            <a:r>
              <a:rPr lang="es-CO" sz="3600" b="1" dirty="0" smtClean="0">
                <a:latin typeface="Candara" pitchFamily="34" charset="0"/>
              </a:rPr>
              <a:t>, </a:t>
            </a:r>
            <a:r>
              <a:rPr lang="es-CO" sz="3600" b="1" i="1" u="sng" dirty="0" smtClean="0">
                <a:solidFill>
                  <a:srgbClr val="7030A0"/>
                </a:solidFill>
                <a:latin typeface="Candara" pitchFamily="34" charset="0"/>
              </a:rPr>
              <a:t>y a mí mismo</a:t>
            </a:r>
            <a:r>
              <a:rPr lang="es-CO" sz="3600" b="1" dirty="0" smtClean="0">
                <a:latin typeface="Candara" pitchFamily="34" charset="0"/>
              </a:rPr>
              <a:t>.  </a:t>
            </a:r>
          </a:p>
          <a:p>
            <a:pPr marL="0" indent="0" hangingPunct="1">
              <a:buNone/>
            </a:pPr>
            <a:r>
              <a:rPr lang="es-CO" sz="3600" b="1" dirty="0">
                <a:solidFill>
                  <a:srgbClr val="FFFFFF"/>
                </a:solidFill>
                <a:latin typeface="Candara" pitchFamily="34" charset="0"/>
              </a:rPr>
              <a:t> </a:t>
            </a:r>
            <a:r>
              <a:rPr lang="es-CO" sz="3600" b="1" dirty="0" smtClean="0">
                <a:solidFill>
                  <a:srgbClr val="FFFFFF"/>
                </a:solidFill>
                <a:latin typeface="Candara" pitchFamily="34" charset="0"/>
              </a:rPr>
              <a:t>   (</a:t>
            </a:r>
            <a:r>
              <a:rPr lang="es-CO" b="1" dirty="0" smtClean="0">
                <a:solidFill>
                  <a:srgbClr val="FFFFFF"/>
                </a:solidFill>
                <a:latin typeface="Candara" pitchFamily="34" charset="0"/>
              </a:rPr>
              <a:t>Romanos 16:1,2)</a:t>
            </a:r>
            <a:endParaRPr lang="es-CO" b="1" dirty="0">
              <a:solidFill>
                <a:srgbClr val="FFFFFF"/>
              </a:solidFill>
              <a:latin typeface="Candara" pitchFamily="34" charset="0"/>
            </a:endParaRPr>
          </a:p>
        </p:txBody>
      </p:sp>
    </p:spTree>
    <p:extLst>
      <p:ext uri="{BB962C8B-B14F-4D97-AF65-F5344CB8AC3E}">
        <p14:creationId xmlns:p14="http://schemas.microsoft.com/office/powerpoint/2010/main" val="872088977"/>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2 Marcador de contenido"/>
          <p:cNvSpPr txBox="1">
            <a:spLocks/>
          </p:cNvSpPr>
          <p:nvPr/>
        </p:nvSpPr>
        <p:spPr>
          <a:xfrm>
            <a:off x="1143000" y="685800"/>
            <a:ext cx="6096000" cy="4525963"/>
          </a:xfrm>
          <a:prstGeom prst="rect">
            <a:avLst/>
          </a:prstGeom>
        </p:spPr>
        <p:txBody>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a:lstStyle>
          <a:p>
            <a:pPr hangingPunct="1"/>
            <a:r>
              <a:rPr lang="es-CO" sz="4000" dirty="0" smtClean="0">
                <a:solidFill>
                  <a:schemeClr val="bg1"/>
                </a:solidFill>
                <a:latin typeface="Candara" pitchFamily="34" charset="0"/>
              </a:rPr>
              <a:t>Aunque hay pocas referencias bíblicas, este testimonio de Pablo es suficiente luz para saber que clase de mujer y de líder fue Febe</a:t>
            </a:r>
            <a:r>
              <a:rPr lang="es-CO" sz="4000" dirty="0" smtClean="0">
                <a:solidFill>
                  <a:schemeClr val="bg1"/>
                </a:solidFill>
              </a:rPr>
              <a:t>.</a:t>
            </a:r>
            <a:endParaRPr lang="es-CO" sz="4000" dirty="0">
              <a:solidFill>
                <a:schemeClr val="bg1"/>
              </a:solidFill>
            </a:endParaRPr>
          </a:p>
        </p:txBody>
      </p:sp>
    </p:spTree>
    <p:extLst>
      <p:ext uri="{BB962C8B-B14F-4D97-AF65-F5344CB8AC3E}">
        <p14:creationId xmlns:p14="http://schemas.microsoft.com/office/powerpoint/2010/main" val="1310842898"/>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pic>
        <p:nvPicPr>
          <p:cNvPr id="162" name="image7.png"/>
          <p:cNvPicPr>
            <a:picLocks noChangeAspect="1"/>
          </p:cNvPicPr>
          <p:nvPr/>
        </p:nvPicPr>
        <p:blipFill>
          <a:blip r:embed="rId3">
            <a:extLst/>
          </a:blip>
          <a:srcRect r="58661"/>
          <a:stretch>
            <a:fillRect/>
          </a:stretch>
        </p:blipFill>
        <p:spPr>
          <a:xfrm>
            <a:off x="822547" y="1981200"/>
            <a:ext cx="1263206" cy="1447800"/>
          </a:xfrm>
          <a:prstGeom prst="rect">
            <a:avLst/>
          </a:prstGeom>
          <a:ln w="12700">
            <a:miter lim="400000"/>
          </a:ln>
        </p:spPr>
      </p:pic>
      <p:sp>
        <p:nvSpPr>
          <p:cNvPr id="3" name="1 Título"/>
          <p:cNvSpPr>
            <a:spLocks noGrp="1"/>
          </p:cNvSpPr>
          <p:nvPr>
            <p:ph type="title"/>
          </p:nvPr>
        </p:nvSpPr>
        <p:spPr>
          <a:xfrm>
            <a:off x="2286000" y="1295400"/>
            <a:ext cx="4940300" cy="3552634"/>
          </a:xfrm>
        </p:spPr>
        <p:txBody>
          <a:bodyPr>
            <a:noAutofit/>
          </a:bodyPr>
          <a:lstStyle/>
          <a:p>
            <a:r>
              <a:rPr lang="es-CO" sz="7200" dirty="0" smtClean="0">
                <a:solidFill>
                  <a:schemeClr val="accent6">
                    <a:lumMod val="75000"/>
                  </a:schemeClr>
                </a:solidFill>
                <a:effectLst>
                  <a:outerShdw blurRad="38100" dist="38100" dir="2700000" algn="tl">
                    <a:srgbClr val="000000">
                      <a:alpha val="43137"/>
                    </a:srgbClr>
                  </a:outerShdw>
                </a:effectLst>
                <a:latin typeface="Candara" pitchFamily="34" charset="0"/>
              </a:rPr>
              <a:t> </a:t>
            </a:r>
            <a:r>
              <a:rPr lang="es-CO" sz="4800" dirty="0" smtClean="0">
                <a:solidFill>
                  <a:srgbClr val="FFFFFF"/>
                </a:solidFill>
                <a:effectLst>
                  <a:outerShdw blurRad="38100" dist="38100" dir="2700000" algn="tl">
                    <a:srgbClr val="000000">
                      <a:alpha val="43137"/>
                    </a:srgbClr>
                  </a:outerShdw>
                </a:effectLst>
                <a:latin typeface="Candara" pitchFamily="34" charset="0"/>
              </a:rPr>
              <a:t>Considerada por Pablo como una mujer Santa.</a:t>
            </a:r>
            <a:endParaRPr lang="es-CO" sz="4800" dirty="0">
              <a:solidFill>
                <a:srgbClr val="FFFFFF"/>
              </a:solidFill>
              <a:effectLst>
                <a:outerShdw blurRad="38100" dist="38100" dir="2700000" algn="tl">
                  <a:srgbClr val="000000">
                    <a:alpha val="43137"/>
                  </a:srgbClr>
                </a:outerShdw>
              </a:effectLst>
              <a:latin typeface="Candara" pitchFamily="34" charset="0"/>
            </a:endParaRPr>
          </a:p>
        </p:txBody>
      </p:sp>
      <p:sp>
        <p:nvSpPr>
          <p:cNvPr id="4" name="CuadroTexto 3"/>
          <p:cNvSpPr txBox="1"/>
          <p:nvPr/>
        </p:nvSpPr>
        <p:spPr>
          <a:xfrm>
            <a:off x="346985" y="340241"/>
            <a:ext cx="3878030" cy="369332"/>
          </a:xfrm>
          <a:prstGeom prst="rect">
            <a:avLst/>
          </a:prstGeom>
          <a:noFill/>
        </p:spPr>
        <p:txBody>
          <a:bodyPr wrap="square" rtlCol="0">
            <a:spAutoFit/>
          </a:bodyPr>
          <a:lstStyle/>
          <a:p>
            <a:pPr algn="ctr"/>
            <a:r>
              <a:rPr lang="es-ES" sz="1800" dirty="0" smtClean="0">
                <a:solidFill>
                  <a:schemeClr val="bg1"/>
                </a:solidFill>
                <a:latin typeface="Zapfino" charset="0"/>
                <a:ea typeface="Zapfino" charset="0"/>
                <a:cs typeface="Zapfino" charset="0"/>
              </a:rPr>
              <a:t>¡</a:t>
            </a:r>
            <a:r>
              <a:rPr lang="es-ES" sz="1800" dirty="0" err="1" smtClean="0">
                <a:solidFill>
                  <a:schemeClr val="bg1"/>
                </a:solidFill>
                <a:latin typeface="Zapfino" charset="0"/>
                <a:ea typeface="Zapfino" charset="0"/>
                <a:cs typeface="Zapfino" charset="0"/>
              </a:rPr>
              <a:t>SeñorTransfórmame</a:t>
            </a:r>
            <a:r>
              <a:rPr lang="es-ES" sz="1600" dirty="0" smtClean="0">
                <a:solidFill>
                  <a:schemeClr val="bg1"/>
                </a:solidFill>
                <a:latin typeface="Zapfino" charset="0"/>
                <a:ea typeface="Zapfino" charset="0"/>
                <a:cs typeface="Zapfino" charset="0"/>
              </a:rPr>
              <a:t>!</a:t>
            </a:r>
            <a:endParaRPr lang="es-ES_tradnl" sz="1600"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425812836"/>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0000FF"/>
      </a:accent5>
      <a:accent6>
        <a:srgbClr val="800080"/>
      </a:accent6>
      <a:hlink>
        <a:srgbClr val="0000FF"/>
      </a:hlink>
      <a:folHlink>
        <a:srgbClr val="FF00FF"/>
      </a:folHlink>
    </a:clrScheme>
    <a:fontScheme name="Default">
      <a:majorFont>
        <a:latin typeface="Arial"/>
        <a:ea typeface="Arial"/>
        <a:cs typeface="Arial"/>
      </a:majorFont>
      <a:minorFont>
        <a:latin typeface="Arial"/>
        <a:ea typeface="Arial"/>
        <a:cs typeface="Arial"/>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0000FF"/>
      </a:accent5>
      <a:accent6>
        <a:srgbClr val="800080"/>
      </a:accent6>
      <a:hlink>
        <a:srgbClr val="0000FF"/>
      </a:hlink>
      <a:folHlink>
        <a:srgbClr val="FF00FF"/>
      </a:folHlink>
    </a:clrScheme>
    <a:fontScheme name="Default">
      <a:majorFont>
        <a:latin typeface="Arial"/>
        <a:ea typeface="Arial"/>
        <a:cs typeface="Arial"/>
      </a:majorFont>
      <a:minorFont>
        <a:latin typeface="Arial"/>
        <a:ea typeface="Arial"/>
        <a:cs typeface="Arial"/>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3262</TotalTime>
  <Words>1423</Words>
  <Application>Microsoft Macintosh PowerPoint</Application>
  <PresentationFormat>On-screen Show (4:3)</PresentationFormat>
  <Paragraphs>113</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vt:lpstr>
      <vt:lpstr>PowerPoint Presentation</vt:lpstr>
      <vt:lpstr>PowerPoint Presentation</vt:lpstr>
      <vt:lpstr>PowerPoint Presentation</vt:lpstr>
      <vt:lpstr>PowerPoint Presentation</vt:lpstr>
      <vt:lpstr>PowerPoint Presentation</vt:lpstr>
      <vt:lpstr>I-  La iglesia reconocía su ministerio.</vt:lpstr>
      <vt:lpstr>PowerPoint Presentation</vt:lpstr>
      <vt:lpstr>PowerPoint Presentation</vt:lpstr>
      <vt:lpstr> Considerada por Pablo como una mujer Santa.</vt:lpstr>
      <vt:lpstr>PowerPoint Presentation</vt:lpstr>
      <vt:lpstr>¿Qué es ser santo?</vt:lpstr>
      <vt:lpstr>Otra definición  de santo:</vt:lpstr>
      <vt:lpstr>Una diaconisa como Febe, es una mujer:</vt:lpstr>
      <vt:lpstr>PowerPoint Presentation</vt:lpstr>
      <vt:lpstr>PowerPoint Presentation</vt:lpstr>
      <vt:lpstr>PowerPoint Presentation</vt:lpstr>
      <vt:lpstr>Considerada como una mujer dispuesta para ayudar.</vt:lpstr>
      <vt:lpstr>PowerPoint Presentation</vt:lpstr>
      <vt:lpstr>PowerPoint Presentation</vt:lpstr>
      <vt:lpstr>Una diaconisa:</vt:lpstr>
      <vt:lpstr>PowerPoint Presentation</vt:lpstr>
      <vt:lpstr>PowerPoint Presentation</vt:lpstr>
      <vt:lpstr> También velaba    por los líderes  de la iglesia</vt:lpstr>
      <vt:lpstr>PowerPoint Presentation</vt:lpstr>
      <vt:lpstr>PowerPoint Presentation</vt:lpstr>
      <vt:lpstr>PowerPoint Presentation</vt:lpstr>
      <vt:lpstr>Las Diaconisas:</vt:lpstr>
      <vt:lpstr>Para reflexionar:</vt:lpstr>
      <vt:lpstr>Recuerda el método de Jesús:</vt:lpstr>
      <vt:lpstr> Una mujer hospitalaria.</vt:lpstr>
      <vt:lpstr>PowerPoint Presentation</vt:lpstr>
      <vt:lpstr>PowerPoint Presentation</vt:lpstr>
      <vt:lpstr>PowerPoint Presentation</vt:lpstr>
      <vt:lpstr>PowerPoint Presentation</vt:lpstr>
      <vt:lpstr>PowerPoint Presentation</vt:lpstr>
      <vt:lpstr>Consejos inspirados:</vt:lpstr>
      <vt:lpstr>PowerPoint Presentation</vt:lpstr>
      <vt:lpstr>PowerPoint Presentation</vt:lpstr>
      <vt:lpstr>Conclusión: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Teofilo Silvestre</cp:lastModifiedBy>
  <cp:revision>120</cp:revision>
  <dcterms:modified xsi:type="dcterms:W3CDTF">2017-09-23T22:51:23Z</dcterms:modified>
</cp:coreProperties>
</file>