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6" r:id="rId9"/>
    <p:sldId id="269" r:id="rId10"/>
    <p:sldId id="270" r:id="rId11"/>
    <p:sldId id="305" r:id="rId12"/>
    <p:sldId id="274" r:id="rId13"/>
    <p:sldId id="276" r:id="rId14"/>
    <p:sldId id="306" r:id="rId15"/>
    <p:sldId id="282" r:id="rId16"/>
    <p:sldId id="283" r:id="rId17"/>
    <p:sldId id="288" r:id="rId18"/>
    <p:sldId id="295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79764" y="406781"/>
            <a:ext cx="347210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Zapfino" charset="0"/>
                <a:ea typeface="Zapfino" charset="0"/>
                <a:cs typeface="Zapfino" charset="0"/>
              </a:rPr>
              <a:t>¡Señor, Transfórmame!</a:t>
            </a:r>
            <a:endParaRPr lang="es-ES_tradnl" sz="2000" b="1" dirty="0">
              <a:solidFill>
                <a:schemeClr val="accent4">
                  <a:lumMod val="20000"/>
                  <a:lumOff val="80000"/>
                </a:schemeClr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7225" y="1079049"/>
            <a:ext cx="3733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Perpetua Titling MT Light" charset="0"/>
                <a:cs typeface="Perpetua Titling MT Light" charset="0"/>
              </a:rPr>
              <a:t>La vida espiritual de una diaconisa</a:t>
            </a:r>
          </a:p>
          <a:p>
            <a:pPr algn="r"/>
            <a:endParaRPr lang="es-ES_tradnl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Perpetua Titling MT Light" charset="0"/>
              <a:cs typeface="Perpetua Titling MT Ligh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lum bright="4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6021"/>
            <a:ext cx="2524125" cy="90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IglesiasCe\Downloads\8359225349_b8a10fcb8d_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82" r="3970"/>
          <a:stretch/>
        </p:blipFill>
        <p:spPr bwMode="auto">
          <a:xfrm>
            <a:off x="5338482" y="2895600"/>
            <a:ext cx="3805518" cy="3887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09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 txBox="1"/>
          <p:nvPr/>
        </p:nvSpPr>
        <p:spPr>
          <a:xfrm>
            <a:off x="609600" y="914400"/>
            <a:ext cx="701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800" dirty="0" smtClean="0">
                <a:solidFill>
                  <a:schemeClr val="bg1"/>
                </a:solidFill>
              </a:rPr>
              <a:t>Por nada estéis afanosos, sino sean conocidas vuestras </a:t>
            </a:r>
            <a:r>
              <a:rPr lang="es-DO" sz="4800" dirty="0" smtClean="0">
                <a:solidFill>
                  <a:schemeClr val="accent4"/>
                </a:solidFill>
              </a:rPr>
              <a:t>peticiones</a:t>
            </a:r>
            <a:r>
              <a:rPr lang="es-DO" sz="4800" dirty="0" smtClean="0">
                <a:solidFill>
                  <a:schemeClr val="bg1"/>
                </a:solidFill>
              </a:rPr>
              <a:t> delante de Dios en toda </a:t>
            </a:r>
            <a:r>
              <a:rPr lang="es-DO" sz="4800" dirty="0" smtClean="0">
                <a:solidFill>
                  <a:schemeClr val="accent4"/>
                </a:solidFill>
              </a:rPr>
              <a:t>oración</a:t>
            </a:r>
            <a:r>
              <a:rPr lang="es-DO" sz="4800" dirty="0" smtClean="0">
                <a:solidFill>
                  <a:schemeClr val="bg1"/>
                </a:solidFill>
              </a:rPr>
              <a:t> y </a:t>
            </a:r>
            <a:r>
              <a:rPr lang="es-DO" sz="4800" dirty="0" smtClean="0">
                <a:solidFill>
                  <a:schemeClr val="accent4"/>
                </a:solidFill>
              </a:rPr>
              <a:t>ruego</a:t>
            </a:r>
            <a:r>
              <a:rPr lang="es-DO" sz="4800" dirty="0" smtClean="0">
                <a:solidFill>
                  <a:schemeClr val="bg1"/>
                </a:solidFill>
              </a:rPr>
              <a:t>, con </a:t>
            </a:r>
            <a:r>
              <a:rPr lang="es-DO" sz="4800" dirty="0" smtClean="0">
                <a:solidFill>
                  <a:schemeClr val="accent4"/>
                </a:solidFill>
              </a:rPr>
              <a:t>acción de gracias</a:t>
            </a:r>
            <a:r>
              <a:rPr lang="es-DO" sz="48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s-DO" sz="4800" i="1" dirty="0" smtClean="0">
                <a:solidFill>
                  <a:schemeClr val="bg1"/>
                </a:solidFill>
              </a:rPr>
              <a:t>Filipenses 4:6</a:t>
            </a:r>
            <a:endParaRPr lang="es-DO" sz="4800" dirty="0" smtClean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62600" y="76200"/>
            <a:ext cx="347210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2000" b="1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4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62600" y="76200"/>
            <a:ext cx="347210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2000" b="1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8600" y="7620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4800" dirty="0" smtClean="0">
                <a:solidFill>
                  <a:prstClr val="white"/>
                </a:solidFill>
              </a:rPr>
              <a:t>Y la paz de Dios, que sobrepasa todo entendimiento, guardará vuestros </a:t>
            </a:r>
            <a:r>
              <a:rPr lang="es-DO" sz="4800" dirty="0" smtClean="0">
                <a:solidFill>
                  <a:srgbClr val="FFC000"/>
                </a:solidFill>
              </a:rPr>
              <a:t>corazones</a:t>
            </a:r>
            <a:r>
              <a:rPr lang="es-DO" sz="4800" dirty="0" smtClean="0">
                <a:solidFill>
                  <a:prstClr val="white"/>
                </a:solidFill>
              </a:rPr>
              <a:t> y vuestros </a:t>
            </a:r>
            <a:r>
              <a:rPr lang="es-DO" sz="4800" dirty="0" smtClean="0">
                <a:solidFill>
                  <a:srgbClr val="FFC000"/>
                </a:solidFill>
              </a:rPr>
              <a:t>pensamientos</a:t>
            </a:r>
            <a:r>
              <a:rPr lang="es-DO" sz="4800" dirty="0" smtClean="0">
                <a:solidFill>
                  <a:prstClr val="white"/>
                </a:solidFill>
              </a:rPr>
              <a:t> en </a:t>
            </a:r>
          </a:p>
          <a:p>
            <a:r>
              <a:rPr lang="es-DO" sz="4800" dirty="0" smtClean="0">
                <a:solidFill>
                  <a:prstClr val="white"/>
                </a:solidFill>
              </a:rPr>
              <a:t>Cristo Jesús. </a:t>
            </a:r>
          </a:p>
          <a:p>
            <a:r>
              <a:rPr lang="es-DO" sz="4800" i="1" dirty="0" smtClean="0">
                <a:solidFill>
                  <a:schemeClr val="bg1"/>
                </a:solidFill>
              </a:rPr>
              <a:t>Filipenses 4:7</a:t>
            </a:r>
          </a:p>
          <a:p>
            <a:pPr lvl="0"/>
            <a:endParaRPr lang="es-DO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4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016" y="436610"/>
            <a:ext cx="5257800" cy="4410771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Adore a Dios en espíritu y en verdad.</a:t>
            </a:r>
            <a:endParaRPr lang="es-ES_tradnl" sz="6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914400"/>
            <a:ext cx="1496947" cy="17275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334000" y="129057"/>
            <a:ext cx="3961632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</a:t>
            </a:r>
            <a:r>
              <a:rPr lang="es-ES" sz="1600" dirty="0" err="1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SeñorTransfórmame</a:t>
            </a:r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053142"/>
            <a:ext cx="4342632" cy="3576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2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 txBox="1"/>
          <p:nvPr/>
        </p:nvSpPr>
        <p:spPr>
          <a:xfrm>
            <a:off x="228600" y="609600"/>
            <a:ext cx="7772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“</a:t>
            </a:r>
            <a:r>
              <a:rPr lang="es-ES_tradnl" sz="48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Todas las naciones que hiciste vendrán, </a:t>
            </a:r>
            <a:r>
              <a:rPr lang="es-ES_tradnl" sz="4800" dirty="0" smtClean="0">
                <a:solidFill>
                  <a:srgbClr val="FFC000"/>
                </a:solidFill>
                <a:latin typeface="Candara" charset="0"/>
                <a:ea typeface="Candara" charset="0"/>
                <a:cs typeface="Candara" charset="0"/>
              </a:rPr>
              <a:t>adorarán</a:t>
            </a:r>
            <a:r>
              <a:rPr lang="es-ES_tradnl" sz="48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 ante ti, Señor, y glorificarán tu nombre. </a:t>
            </a:r>
            <a:r>
              <a:rPr lang="es-ES_tradnl" sz="5400" dirty="0" smtClean="0">
                <a:solidFill>
                  <a:srgbClr val="FFC000"/>
                </a:solidFill>
                <a:latin typeface="Candara" charset="0"/>
                <a:ea typeface="Candara" charset="0"/>
                <a:cs typeface="Candara" charset="0"/>
              </a:rPr>
              <a:t>Porque tu eres grande y hacedor de maravillas.  </a:t>
            </a:r>
          </a:p>
          <a:p>
            <a:r>
              <a:rPr lang="es-ES_tradnl" sz="5400" dirty="0" smtClean="0">
                <a:solidFill>
                  <a:srgbClr val="FFC000"/>
                </a:solidFill>
                <a:latin typeface="Candara" charset="0"/>
                <a:ea typeface="Candara" charset="0"/>
                <a:cs typeface="Candara" charset="0"/>
              </a:rPr>
              <a:t>¡Solo tu eres Dios!</a:t>
            </a:r>
            <a:r>
              <a:rPr lang="es-ES" sz="4800" dirty="0" smtClean="0">
                <a:solidFill>
                  <a:srgbClr val="FFC000"/>
                </a:solidFill>
                <a:latin typeface="Candara" charset="0"/>
                <a:ea typeface="Candara" charset="0"/>
                <a:cs typeface="Candara" charset="0"/>
              </a:rPr>
              <a:t>"</a:t>
            </a:r>
            <a:r>
              <a:rPr lang="es-ES_tradnl" sz="48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  <a:r>
              <a:rPr lang="es-ES" sz="48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          </a:t>
            </a:r>
          </a:p>
          <a:p>
            <a:r>
              <a:rPr lang="es-ES" sz="32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(Salmos 86:9-10)</a:t>
            </a:r>
            <a:endParaRPr lang="es-ES_tradnl" sz="3200" dirty="0">
              <a:solidFill>
                <a:srgbClr val="FFFF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79764" y="209490"/>
            <a:ext cx="347210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2000" b="1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Resultado de imagen para mujer encorv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5791199" cy="43434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CuadroTexto 5"/>
          <p:cNvSpPr txBox="1"/>
          <p:nvPr/>
        </p:nvSpPr>
        <p:spPr>
          <a:xfrm>
            <a:off x="5579764" y="209490"/>
            <a:ext cx="347210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2000" b="1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sp>
        <p:nvSpPr>
          <p:cNvPr id="2" name="Rectángulo 1"/>
          <p:cNvSpPr txBox="1"/>
          <p:nvPr/>
        </p:nvSpPr>
        <p:spPr>
          <a:xfrm>
            <a:off x="228600" y="609600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“Cuando Jesús la </a:t>
            </a:r>
            <a:r>
              <a:rPr lang="es-ES" sz="4800" dirty="0" smtClean="0">
                <a:solidFill>
                  <a:srgbClr val="FFC000"/>
                </a:solidFill>
                <a:latin typeface="Candara" charset="0"/>
                <a:ea typeface="Candara" charset="0"/>
                <a:cs typeface="Candara" charset="0"/>
              </a:rPr>
              <a:t>vio</a:t>
            </a:r>
            <a:r>
              <a:rPr lang="es-ES" sz="48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, la </a:t>
            </a:r>
            <a:r>
              <a:rPr lang="es-ES" sz="4800" dirty="0" smtClean="0">
                <a:solidFill>
                  <a:srgbClr val="FFC000"/>
                </a:solidFill>
                <a:latin typeface="Candara" charset="0"/>
                <a:ea typeface="Candara" charset="0"/>
                <a:cs typeface="Candara" charset="0"/>
              </a:rPr>
              <a:t>llamó</a:t>
            </a:r>
            <a:r>
              <a:rPr lang="es-ES" sz="48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,  le </a:t>
            </a:r>
            <a:r>
              <a:rPr lang="es-ES" sz="4800" dirty="0" smtClean="0">
                <a:solidFill>
                  <a:srgbClr val="FFC000"/>
                </a:solidFill>
                <a:latin typeface="Candara" charset="0"/>
                <a:ea typeface="Candara" charset="0"/>
                <a:cs typeface="Candara" charset="0"/>
              </a:rPr>
              <a:t>dijo</a:t>
            </a:r>
            <a:r>
              <a:rPr lang="es-ES" sz="48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: “Mujer quedas libre de tu enfermedad”</a:t>
            </a:r>
          </a:p>
          <a:p>
            <a:r>
              <a:rPr lang="es-ES" sz="4800" dirty="0" smtClean="0">
                <a:solidFill>
                  <a:srgbClr val="FFC000"/>
                </a:solidFill>
                <a:latin typeface="Candara" charset="0"/>
                <a:ea typeface="Candara" charset="0"/>
                <a:cs typeface="Candara" charset="0"/>
              </a:rPr>
              <a:t>Puso sus manos </a:t>
            </a:r>
            <a:r>
              <a:rPr lang="es-ES" sz="48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sobre ella,  y al instante se enderezó, y </a:t>
            </a:r>
            <a:r>
              <a:rPr lang="es-ES" sz="48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alabó</a:t>
            </a:r>
            <a:r>
              <a:rPr lang="es-ES" sz="48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 a Dios”</a:t>
            </a:r>
            <a:r>
              <a:rPr lang="es-ES_tradnl" sz="48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  <a:r>
              <a:rPr lang="es-ES" sz="48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          </a:t>
            </a:r>
          </a:p>
          <a:p>
            <a:r>
              <a:rPr lang="es-ES" sz="32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(Lucas 13: 12-13)</a:t>
            </a:r>
            <a:endParaRPr lang="es-ES_tradnl" sz="3200" dirty="0">
              <a:solidFill>
                <a:srgbClr val="FFFF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0" y="-381000"/>
            <a:ext cx="5486400" cy="5036053"/>
          </a:xfrm>
        </p:spPr>
        <p:txBody>
          <a:bodyPr>
            <a:noAutofit/>
          </a:bodyPr>
          <a:lstStyle/>
          <a:p>
            <a:r>
              <a:rPr lang="es-ES" sz="8000" dirty="0" smtClean="0">
                <a:solidFill>
                  <a:schemeClr val="accent2">
                    <a:lumMod val="50000"/>
                  </a:schemeClr>
                </a:solidFill>
                <a:latin typeface="Gurmukhi MN" charset="0"/>
                <a:ea typeface="Gurmukhi MN" charset="0"/>
                <a:cs typeface="Gurmukhi MN" charset="0"/>
              </a:rPr>
              <a:t>  </a:t>
            </a:r>
            <a:r>
              <a:rPr lang="es-ES" sz="6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Saca tiempo para testificar de su amor</a:t>
            </a:r>
            <a:endParaRPr lang="es-ES_tradnl" sz="6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292858"/>
            <a:ext cx="1162944" cy="138099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410200" y="264825"/>
            <a:ext cx="3961632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</a:t>
            </a:r>
            <a:r>
              <a:rPr lang="es-ES" sz="1600" dirty="0" err="1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SeñorTransfórmame</a:t>
            </a:r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934358"/>
            <a:ext cx="4253781" cy="3893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69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 txBox="1"/>
          <p:nvPr/>
        </p:nvSpPr>
        <p:spPr>
          <a:xfrm>
            <a:off x="1219201" y="1066800"/>
            <a:ext cx="533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 dirty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•“De cierto, de cierto te digo que </a:t>
            </a:r>
            <a:r>
              <a:rPr lang="es-ES_tradnl" sz="44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de lo que sabemos</a:t>
            </a:r>
            <a:r>
              <a:rPr lang="es-ES_tradnl" sz="4400" dirty="0"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es-ES_tradnl" sz="4400" dirty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hablamos, y </a:t>
            </a:r>
            <a:r>
              <a:rPr lang="es-ES_tradnl" sz="44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de lo que hemos visto</a:t>
            </a:r>
            <a:r>
              <a:rPr lang="es-ES_tradnl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es-ES_tradnl" sz="44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testificamos</a:t>
            </a:r>
            <a:r>
              <a:rPr lang="es-ES_tradnl" sz="4400" dirty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...” </a:t>
            </a:r>
            <a:r>
              <a:rPr lang="es-ES" sz="44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      </a:t>
            </a:r>
            <a:r>
              <a:rPr lang="es-ES_tradnl" sz="44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s-ES_tradnl" sz="32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(Juan 3:11) </a:t>
            </a:r>
            <a:endParaRPr lang="es-ES_tradnl" sz="4400" dirty="0">
              <a:solidFill>
                <a:srgbClr val="FFFF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79764" y="76200"/>
            <a:ext cx="347210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2000" b="1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9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-36905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181101"/>
            <a:ext cx="5943600" cy="3124199"/>
          </a:xfrm>
        </p:spPr>
        <p:txBody>
          <a:bodyPr>
            <a:noAutofit/>
          </a:bodyPr>
          <a:lstStyle/>
          <a:p>
            <a:pPr algn="ctr"/>
            <a:r>
              <a:rPr lang="es-ES" sz="6500" dirty="0" smtClean="0">
                <a:solidFill>
                  <a:schemeClr val="accent2">
                    <a:lumMod val="50000"/>
                  </a:schemeClr>
                </a:solidFill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es-ES" sz="6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Mantén la conexión permanente con Jesús.</a:t>
            </a:r>
            <a:endParaRPr lang="es-ES_tradnl" sz="6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1004" y="1143001"/>
            <a:ext cx="1461022" cy="1600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905" y="3581400"/>
            <a:ext cx="3628043" cy="3628043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5579764" y="76200"/>
            <a:ext cx="347210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2000" b="1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0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43584" y="1437282"/>
            <a:ext cx="4419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6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Se una fiel mayordomo de Jesús.             </a:t>
            </a:r>
            <a:endParaRPr lang="es-ES_tradnl" sz="6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82368" y="228600"/>
            <a:ext cx="3961632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¡SeñorTransfórmame</a:t>
            </a:r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3954" y="1426396"/>
            <a:ext cx="1149425" cy="1353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5509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79764" y="406781"/>
            <a:ext cx="347210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Zapfino" charset="0"/>
                <a:ea typeface="Zapfino" charset="0"/>
                <a:cs typeface="Zapfino" charset="0"/>
              </a:rPr>
              <a:t>¡Señor, Transfórmame!</a:t>
            </a:r>
            <a:endParaRPr lang="es-ES_tradnl" sz="2000" b="1" dirty="0">
              <a:solidFill>
                <a:schemeClr val="accent4">
                  <a:lumMod val="20000"/>
                  <a:lumOff val="80000"/>
                </a:schemeClr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pic>
        <p:nvPicPr>
          <p:cNvPr id="10" name="Picture 4" descr="Resultado de imagen para mujer encorv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5791199" cy="43434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CuadroTexto 6"/>
          <p:cNvSpPr txBox="1"/>
          <p:nvPr/>
        </p:nvSpPr>
        <p:spPr>
          <a:xfrm>
            <a:off x="609600" y="1066800"/>
            <a:ext cx="7391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7200" b="1" baseline="30000" dirty="0" smtClean="0"/>
              <a:t> </a:t>
            </a:r>
            <a:r>
              <a:rPr lang="es-DO" sz="4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Antes, en todas estas cosas, somos más que </a:t>
            </a:r>
            <a:r>
              <a:rPr lang="es-DO" sz="4800" dirty="0" smtClean="0">
                <a:solidFill>
                  <a:srgbClr val="FFC000"/>
                </a:solidFill>
                <a:latin typeface="Gurmukhi MN" charset="0"/>
                <a:ea typeface="Gurmukhi MN" charset="0"/>
                <a:cs typeface="Gurmukhi MN" charset="0"/>
              </a:rPr>
              <a:t>vencedores </a:t>
            </a:r>
            <a:r>
              <a:rPr lang="es-DO" sz="4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por medio de aquel que nos </a:t>
            </a:r>
            <a:r>
              <a:rPr lang="es-DO" sz="4800" dirty="0" smtClean="0">
                <a:solidFill>
                  <a:srgbClr val="FFC000"/>
                </a:solidFill>
                <a:latin typeface="Gurmukhi MN" charset="0"/>
                <a:ea typeface="Gurmukhi MN" charset="0"/>
                <a:cs typeface="Gurmukhi MN" charset="0"/>
              </a:rPr>
              <a:t>amó.</a:t>
            </a:r>
          </a:p>
          <a:p>
            <a:endParaRPr lang="es-DO" sz="4800" dirty="0" smtClean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r>
              <a:rPr lang="es-DO" sz="4400" dirty="0" err="1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Rom.</a:t>
            </a:r>
            <a:r>
              <a:rPr lang="es-DO" sz="44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8: 37</a:t>
            </a:r>
          </a:p>
          <a:p>
            <a:endParaRPr lang="es-DO" sz="4800" dirty="0" smtClean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endParaRPr lang="es-ES_tradnl" sz="4800" dirty="0" smtClean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9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" y="1066800"/>
            <a:ext cx="8305800" cy="4579938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“</a:t>
            </a:r>
            <a:r>
              <a:rPr lang="es-ES_tradnl" sz="54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La verdadera dicha sólo se encuentra en una vida de servicio</a:t>
            </a:r>
            <a:r>
              <a:rPr lang="es-ES" sz="54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". </a:t>
            </a:r>
            <a:r>
              <a:rPr lang="es-ES" sz="3600" i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(Elena G. White-En lugares Celestiales )</a:t>
            </a:r>
            <a:endParaRPr lang="es-ES_tradnl" sz="4400" i="1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endParaRPr lang="es-ES_tradnl" sz="54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5579764" y="76200"/>
            <a:ext cx="347210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2000" b="1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983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3919" y="1594909"/>
            <a:ext cx="4343400" cy="2895599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solidFill>
                  <a:srgbClr val="FFFFFF"/>
                </a:solidFill>
                <a:latin typeface="Gurmukhi MN" charset="0"/>
                <a:ea typeface="Gurmukhi MN" charset="0"/>
                <a:cs typeface="Gurmukhi MN" charset="0"/>
              </a:rPr>
              <a:t>Estudie la Biblia diariamente      </a:t>
            </a:r>
            <a:br>
              <a:rPr lang="es-ES" sz="6000" dirty="0" smtClean="0">
                <a:solidFill>
                  <a:srgbClr val="FFFFFF"/>
                </a:solidFill>
                <a:latin typeface="Gurmukhi MN" charset="0"/>
                <a:ea typeface="Gurmukhi MN" charset="0"/>
                <a:cs typeface="Gurmukhi MN" charset="0"/>
              </a:rPr>
            </a:br>
            <a:r>
              <a:rPr lang="es-ES" sz="6000" dirty="0" smtClean="0">
                <a:solidFill>
                  <a:srgbClr val="FFFFFF"/>
                </a:solidFill>
                <a:latin typeface="Gurmukhi MN" charset="0"/>
                <a:ea typeface="Gurmukhi MN" charset="0"/>
                <a:cs typeface="Gurmukhi MN" charset="0"/>
              </a:rPr>
              <a:t>.</a:t>
            </a:r>
            <a:endParaRPr lang="es-ES_tradnl" sz="6000" dirty="0">
              <a:solidFill>
                <a:srgbClr val="FFFFFF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252" y="1244844"/>
            <a:ext cx="1202667" cy="179786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79763" y="5275"/>
            <a:ext cx="3564237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¡SeñorTransfórmame</a:t>
            </a:r>
            <a:r>
              <a:rPr lang="es-ES" sz="20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!</a:t>
            </a:r>
            <a:endParaRPr lang="es-ES_tradnl" sz="20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1440" y="2292855"/>
            <a:ext cx="3955729" cy="519651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15426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10886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412" y="552510"/>
            <a:ext cx="6584987" cy="4800600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¿Qué hace el estudio de la Biblia en el carácter de una diaconisa?</a:t>
            </a:r>
            <a:endParaRPr lang="es-ES_tradnl" sz="5400" dirty="0">
              <a:solidFill>
                <a:srgbClr val="FFFF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86400" y="352455"/>
            <a:ext cx="347210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2000" b="1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0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 txBox="1"/>
          <p:nvPr/>
        </p:nvSpPr>
        <p:spPr>
          <a:xfrm>
            <a:off x="457200" y="457200"/>
            <a:ext cx="8686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54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“</a:t>
            </a:r>
            <a:r>
              <a:rPr lang="es-DO" sz="48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Toda la Escritura es inspirada por Dios, y útil para enseñar, para redargüir, para corregir, para instruir en justicia</a:t>
            </a:r>
            <a:r>
              <a:rPr lang="es-ES_tradnl" sz="48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”. </a:t>
            </a:r>
            <a:r>
              <a:rPr lang="es-ES_tradnl" sz="54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</a:p>
          <a:p>
            <a:r>
              <a:rPr lang="es-ES_tradnl" sz="40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(2da. Timoteo 3:16) </a:t>
            </a:r>
            <a:endParaRPr lang="es-ES_tradnl" sz="4000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15768" y="129057"/>
            <a:ext cx="3961632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</a:t>
            </a:r>
            <a:r>
              <a:rPr lang="es-ES" sz="1600" dirty="0" err="1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SeñorTransfórmame</a:t>
            </a:r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 txBox="1"/>
          <p:nvPr/>
        </p:nvSpPr>
        <p:spPr>
          <a:xfrm>
            <a:off x="691600" y="570714"/>
            <a:ext cx="66242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_tradnl" sz="4400" dirty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El estudio de la Biblia </a:t>
            </a:r>
            <a:r>
              <a:rPr lang="es-ES_tradnl" sz="4400" b="1" u="sng" dirty="0" smtClean="0">
                <a:solidFill>
                  <a:srgbClr val="FFFF00"/>
                </a:solidFill>
                <a:latin typeface="Candara" charset="0"/>
                <a:ea typeface="Candara" charset="0"/>
                <a:cs typeface="Candara" charset="0"/>
              </a:rPr>
              <a:t>ennoblece</a:t>
            </a:r>
            <a:r>
              <a:rPr lang="es-ES" sz="4400" dirty="0" smtClean="0">
                <a:latin typeface="Candara" charset="0"/>
                <a:ea typeface="Candara" charset="0"/>
                <a:cs typeface="Candara" charset="0"/>
              </a:rPr>
              <a:t>.</a:t>
            </a:r>
            <a:endParaRPr lang="es-ES_tradnl" sz="4400" dirty="0">
              <a:latin typeface="Candara" charset="0"/>
              <a:ea typeface="Candara" charset="0"/>
              <a:cs typeface="Candara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4400" dirty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El estudio de la Biblia </a:t>
            </a:r>
            <a:r>
              <a:rPr lang="es-ES_tradnl" sz="4400" b="1" u="sng" dirty="0">
                <a:solidFill>
                  <a:srgbClr val="FF7C80"/>
                </a:solidFill>
                <a:latin typeface="Candara" charset="0"/>
                <a:ea typeface="Candara" charset="0"/>
                <a:cs typeface="Candara" charset="0"/>
              </a:rPr>
              <a:t>suaviza </a:t>
            </a:r>
            <a:r>
              <a:rPr lang="es-ES" sz="4400" b="1" u="sng" dirty="0" smtClean="0">
                <a:solidFill>
                  <a:srgbClr val="FF7C80"/>
                </a:solidFill>
                <a:latin typeface="Candara" charset="0"/>
                <a:ea typeface="Candara" charset="0"/>
                <a:cs typeface="Candara" charset="0"/>
              </a:rPr>
              <a:t>el</a:t>
            </a:r>
            <a:r>
              <a:rPr lang="es-ES_tradnl" sz="4400" b="1" u="sng" dirty="0" smtClean="0">
                <a:solidFill>
                  <a:srgbClr val="FF7C80"/>
                </a:solidFill>
                <a:latin typeface="Candara" charset="0"/>
                <a:ea typeface="Candara" charset="0"/>
                <a:cs typeface="Candara" charset="0"/>
              </a:rPr>
              <a:t> carácter</a:t>
            </a:r>
            <a:r>
              <a:rPr lang="es-ES" sz="4400" b="1" u="sng" dirty="0" smtClean="0">
                <a:solidFill>
                  <a:srgbClr val="FF7C8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  <a:endParaRPr lang="es-ES_tradnl" sz="4400" b="1" u="sng" dirty="0">
              <a:solidFill>
                <a:srgbClr val="FF7C8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4400" dirty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El estudio de la Biblia nos convierte en </a:t>
            </a:r>
            <a:r>
              <a:rPr lang="es-ES_tradnl" sz="44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personas agradables.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579764" y="76200"/>
            <a:ext cx="347210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2000" b="1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379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 txBox="1"/>
          <p:nvPr/>
        </p:nvSpPr>
        <p:spPr>
          <a:xfrm>
            <a:off x="685800" y="530802"/>
            <a:ext cx="73913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_tradnl" sz="4000" dirty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El estudio de la </a:t>
            </a:r>
            <a:r>
              <a:rPr lang="es-ES_tradnl" sz="4000" dirty="0">
                <a:solidFill>
                  <a:srgbClr val="FFFF00"/>
                </a:solidFill>
                <a:latin typeface="Candara" charset="0"/>
                <a:ea typeface="Candara" charset="0"/>
                <a:cs typeface="Candara" charset="0"/>
              </a:rPr>
              <a:t>Biblia </a:t>
            </a:r>
            <a:r>
              <a:rPr lang="es-ES_tradnl" sz="4000" b="1" i="1" u="sng" dirty="0">
                <a:solidFill>
                  <a:srgbClr val="FFFF00"/>
                </a:solidFill>
                <a:latin typeface="Optima" charset="0"/>
                <a:ea typeface="Optima" charset="0"/>
                <a:cs typeface="Optima" charset="0"/>
              </a:rPr>
              <a:t>refina </a:t>
            </a:r>
            <a:r>
              <a:rPr lang="es-ES" sz="4000" b="1" i="1" u="sng" dirty="0" smtClean="0">
                <a:solidFill>
                  <a:srgbClr val="FFFF00"/>
                </a:solidFill>
                <a:latin typeface="Optima" charset="0"/>
                <a:ea typeface="Optima" charset="0"/>
                <a:cs typeface="Optima" charset="0"/>
              </a:rPr>
              <a:t>los</a:t>
            </a:r>
            <a:r>
              <a:rPr lang="es-ES_tradnl" sz="4000" b="1" i="1" u="sng" dirty="0" smtClean="0">
                <a:solidFill>
                  <a:srgbClr val="FFFF00"/>
                </a:solidFill>
                <a:latin typeface="Optima" charset="0"/>
                <a:ea typeface="Optima" charset="0"/>
                <a:cs typeface="Optima" charset="0"/>
              </a:rPr>
              <a:t> modales</a:t>
            </a:r>
            <a:r>
              <a:rPr lang="es-ES" sz="4000" b="1" i="1" u="sng" dirty="0" smtClean="0">
                <a:solidFill>
                  <a:srgbClr val="FFFF00"/>
                </a:solidFill>
                <a:latin typeface="Optima" charset="0"/>
                <a:ea typeface="Optima" charset="0"/>
                <a:cs typeface="Optima" charset="0"/>
              </a:rPr>
              <a:t>.</a:t>
            </a:r>
            <a:endParaRPr lang="es-ES_tradnl" sz="4000" b="1" i="1" u="sng" dirty="0">
              <a:solidFill>
                <a:srgbClr val="FFFF00"/>
              </a:solidFill>
              <a:latin typeface="Optima" charset="0"/>
              <a:ea typeface="Optima" charset="0"/>
              <a:cs typeface="Optima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4000" dirty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El estudio de la Biblia </a:t>
            </a:r>
            <a:r>
              <a:rPr lang="es-ES_tradnl" sz="4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tima" charset="0"/>
                <a:ea typeface="Optima" charset="0"/>
                <a:cs typeface="Optima" charset="0"/>
              </a:rPr>
              <a:t>hace </a:t>
            </a:r>
            <a:r>
              <a:rPr lang="es-ES" sz="4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tima" charset="0"/>
                <a:ea typeface="Optima" charset="0"/>
                <a:cs typeface="Optima" charset="0"/>
              </a:rPr>
              <a:t>a las </a:t>
            </a:r>
            <a:r>
              <a:rPr lang="es-ES_tradnl" sz="4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tima" charset="0"/>
                <a:ea typeface="Optima" charset="0"/>
                <a:cs typeface="Optima" charset="0"/>
              </a:rPr>
              <a:t>personas humildes</a:t>
            </a:r>
            <a:r>
              <a:rPr lang="es-ES" sz="4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tima" charset="0"/>
                <a:ea typeface="Optima" charset="0"/>
                <a:cs typeface="Optima" charset="0"/>
              </a:rPr>
              <a:t>.</a:t>
            </a:r>
            <a:endParaRPr lang="es-ES_tradnl" sz="4000" b="1" i="1" u="sng" dirty="0">
              <a:solidFill>
                <a:schemeClr val="accent2">
                  <a:lumMod val="60000"/>
                  <a:lumOff val="40000"/>
                </a:schemeClr>
              </a:solidFill>
              <a:latin typeface="Optima" charset="0"/>
              <a:ea typeface="Optima" charset="0"/>
              <a:cs typeface="Optima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4000" dirty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El estudio de la Biblia hace </a:t>
            </a:r>
            <a:r>
              <a:rPr lang="es-ES_tradnl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que </a:t>
            </a:r>
            <a:r>
              <a:rPr lang="es-ES_tradnl" sz="4000" b="1" i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Optima" charset="0"/>
                <a:ea typeface="Optima" charset="0"/>
                <a:cs typeface="Optima" charset="0"/>
              </a:rPr>
              <a:t>atraigamos a la gente</a:t>
            </a:r>
            <a:r>
              <a:rPr lang="es-ES_tradnl" sz="4000" dirty="0">
                <a:latin typeface="Candara" charset="0"/>
                <a:ea typeface="Candara" charset="0"/>
                <a:cs typeface="Candara" charset="0"/>
              </a:rPr>
              <a:t> </a:t>
            </a:r>
            <a:endParaRPr lang="es-ES_tradnl" sz="4000" dirty="0" smtClean="0">
              <a:latin typeface="Candara" charset="0"/>
              <a:ea typeface="Candara" charset="0"/>
              <a:cs typeface="Candara" charset="0"/>
            </a:endParaRPr>
          </a:p>
          <a:p>
            <a:r>
              <a:rPr lang="es-ES_tradnl" sz="40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   y </a:t>
            </a:r>
            <a:r>
              <a:rPr lang="es-ES_tradnl" sz="4000" dirty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no que la </a:t>
            </a:r>
            <a:r>
              <a:rPr lang="es-ES_tradnl" sz="40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alejemos</a:t>
            </a:r>
            <a:r>
              <a:rPr lang="es-ES" sz="4000" dirty="0" smtClean="0">
                <a:solidFill>
                  <a:srgbClr val="FFFFFF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  <a:endParaRPr lang="es-ES_tradnl" sz="4000" dirty="0">
              <a:solidFill>
                <a:srgbClr val="FFFFFF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4000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Nos convierte en </a:t>
            </a:r>
            <a:r>
              <a:rPr lang="es-ES_tradnl" sz="4000" b="1" i="1" u="sng" dirty="0" smtClean="0">
                <a:solidFill>
                  <a:srgbClr val="0070C0"/>
                </a:solidFill>
                <a:latin typeface="Optima" charset="0"/>
                <a:ea typeface="Optima" charset="0"/>
                <a:cs typeface="Optima" charset="0"/>
              </a:rPr>
              <a:t>personas</a:t>
            </a:r>
            <a:r>
              <a:rPr lang="es-ES" sz="4000" b="1" i="1" u="sng" dirty="0" smtClean="0">
                <a:solidFill>
                  <a:srgbClr val="0070C0"/>
                </a:solidFill>
                <a:latin typeface="Optima" charset="0"/>
                <a:ea typeface="Optima" charset="0"/>
                <a:cs typeface="Optima" charset="0"/>
              </a:rPr>
              <a:t> comprensivas</a:t>
            </a:r>
            <a:r>
              <a:rPr lang="es-ES" sz="4400" b="1" i="1" u="sng" dirty="0" smtClean="0">
                <a:solidFill>
                  <a:srgbClr val="0070C0"/>
                </a:solidFill>
                <a:latin typeface="Optima" charset="0"/>
                <a:ea typeface="Optima" charset="0"/>
                <a:cs typeface="Optima" charset="0"/>
              </a:rPr>
              <a:t>.</a:t>
            </a:r>
            <a:endParaRPr lang="es-ES_tradnl" sz="4400" b="1" i="1" u="sng" dirty="0">
              <a:solidFill>
                <a:srgbClr val="0070C0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15768" y="129057"/>
            <a:ext cx="3961632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</a:t>
            </a:r>
            <a:r>
              <a:rPr lang="es-ES" sz="1600" dirty="0" err="1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SeñorTransfórmame</a:t>
            </a:r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9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 txBox="1"/>
          <p:nvPr/>
        </p:nvSpPr>
        <p:spPr>
          <a:xfrm>
            <a:off x="533400" y="766485"/>
            <a:ext cx="7924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1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“Si </a:t>
            </a:r>
            <a:r>
              <a:rPr lang="es-ES_tradnl" sz="3600" b="1" i="1" dirty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se estudiara la </a:t>
            </a:r>
            <a:r>
              <a:rPr lang="es-ES_tradnl" sz="3600" b="1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Palabra de </a:t>
            </a:r>
            <a:r>
              <a:rPr lang="es-ES_tradnl" sz="3600" b="1" i="1" dirty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Dios como se debe, los  </a:t>
            </a:r>
            <a:r>
              <a:rPr lang="es-ES_tradnl" sz="3600" b="1" i="1" dirty="0" smtClean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hombres </a:t>
            </a:r>
            <a:r>
              <a:rPr lang="es-ES_tradnl" sz="3600" b="1" i="1" dirty="0">
                <a:solidFill>
                  <a:srgbClr val="FFFFFF"/>
                </a:solidFill>
                <a:latin typeface="Palatino" charset="0"/>
                <a:ea typeface="Palatino" charset="0"/>
                <a:cs typeface="Palatino" charset="0"/>
              </a:rPr>
              <a:t>tendrían </a:t>
            </a:r>
            <a:r>
              <a:rPr lang="es-ES_tradnl" sz="3600" b="1" i="1" u="sng" dirty="0">
                <a:solidFill>
                  <a:srgbClr val="FFC000"/>
                </a:solidFill>
                <a:latin typeface="Palatino" charset="0"/>
                <a:ea typeface="Palatino" charset="0"/>
                <a:cs typeface="Palatino" charset="0"/>
              </a:rPr>
              <a:t>una grandeza de espíritu</a:t>
            </a:r>
            <a:r>
              <a:rPr lang="es-ES_tradnl" sz="3600" b="1" i="1" dirty="0">
                <a:solidFill>
                  <a:srgbClr val="FFC000"/>
                </a:solidFill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s-ES_tradnl" sz="3600" b="1" i="1" u="sng" dirty="0">
                <a:solidFill>
                  <a:srgbClr val="FFC000"/>
                </a:solidFill>
                <a:latin typeface="Palatino" charset="0"/>
                <a:ea typeface="Palatino" charset="0"/>
                <a:cs typeface="Palatino" charset="0"/>
              </a:rPr>
              <a:t>una nobleza de carácter </a:t>
            </a:r>
            <a:r>
              <a:rPr lang="es-ES_tradnl" sz="3600" b="1" i="1" dirty="0">
                <a:solidFill>
                  <a:srgbClr val="FFC000"/>
                </a:solidFill>
                <a:latin typeface="Palatino" charset="0"/>
                <a:ea typeface="Palatino" charset="0"/>
                <a:cs typeface="Palatino" charset="0"/>
              </a:rPr>
              <a:t>y una </a:t>
            </a:r>
            <a:r>
              <a:rPr lang="es-ES_tradnl" sz="3600" b="1" i="1" u="sng" dirty="0">
                <a:solidFill>
                  <a:srgbClr val="FFC000"/>
                </a:solidFill>
                <a:latin typeface="Palatino" charset="0"/>
                <a:ea typeface="Palatino" charset="0"/>
                <a:cs typeface="Palatino" charset="0"/>
              </a:rPr>
              <a:t>firmeza de propósito</a:t>
            </a:r>
            <a:r>
              <a:rPr lang="es-ES_tradnl" sz="3600" b="1" i="1" dirty="0">
                <a:solidFill>
                  <a:srgbClr val="FFC0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endParaRPr lang="es-ES_tradnl" sz="3600" b="1" i="1" dirty="0" smtClean="0">
              <a:solidFill>
                <a:srgbClr val="FFC000"/>
              </a:solidFill>
              <a:latin typeface="Palatino" charset="0"/>
              <a:ea typeface="Palatino" charset="0"/>
              <a:cs typeface="Palatino" charset="0"/>
            </a:endParaRPr>
          </a:p>
          <a:p>
            <a:r>
              <a:rPr lang="es-ES_tradnl" sz="3600" b="1" i="1" dirty="0" smtClean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que </a:t>
            </a:r>
            <a:r>
              <a:rPr lang="es-ES_tradnl" sz="3600" b="1" i="1" dirty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raramente pueden verse </a:t>
            </a:r>
            <a:endParaRPr lang="es-ES_tradnl" sz="3600" b="1" i="1" dirty="0" smtClean="0">
              <a:solidFill>
                <a:schemeClr val="bg1"/>
              </a:solidFill>
              <a:latin typeface="Palatino" charset="0"/>
              <a:ea typeface="Palatino" charset="0"/>
              <a:cs typeface="Palatino" charset="0"/>
            </a:endParaRPr>
          </a:p>
          <a:p>
            <a:r>
              <a:rPr lang="es-ES_tradnl" sz="3600" b="1" i="1" dirty="0" smtClean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en </a:t>
            </a:r>
            <a:r>
              <a:rPr lang="es-ES_tradnl" sz="3600" b="1" i="1" dirty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estos tiempos”.  </a:t>
            </a:r>
            <a:endParaRPr lang="es-ES_tradnl" sz="3600" b="1" i="1" dirty="0" smtClean="0">
              <a:solidFill>
                <a:schemeClr val="bg1"/>
              </a:solidFill>
              <a:latin typeface="Palatino" charset="0"/>
              <a:ea typeface="Palatino" charset="0"/>
              <a:cs typeface="Palatino" charset="0"/>
            </a:endParaRPr>
          </a:p>
          <a:p>
            <a:r>
              <a:rPr lang="es-ES_tradnl" sz="3200" b="1" i="1" dirty="0" smtClean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CC </a:t>
            </a:r>
            <a:r>
              <a:rPr lang="es-ES_tradnl" sz="3200" b="1" i="1" dirty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90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410968" y="205257"/>
            <a:ext cx="39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1600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0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17417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2725" y="76200"/>
            <a:ext cx="4725964" cy="4687164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Conviértase en una mujer de oración</a:t>
            </a:r>
            <a:r>
              <a:rPr lang="es-ES" sz="72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.</a:t>
            </a:r>
            <a:endParaRPr lang="es-ES_tradnl" sz="72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143000"/>
            <a:ext cx="1352125" cy="16434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277" y="3527774"/>
            <a:ext cx="2702718" cy="3276408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5579764" y="76200"/>
            <a:ext cx="347210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Zapfino" charset="0"/>
                <a:ea typeface="Zapfino" charset="0"/>
                <a:cs typeface="Zapfino" charset="0"/>
              </a:rPr>
              <a:t>¡Señor Transfórmame!</a:t>
            </a:r>
            <a:endParaRPr lang="es-ES_tradnl" sz="2000" b="1" dirty="0">
              <a:solidFill>
                <a:schemeClr val="bg1"/>
              </a:solidFill>
              <a:latin typeface="Zapfino" charset="0"/>
              <a:ea typeface="Zapfino" charset="0"/>
              <a:cs typeface="Zapfin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461</Words>
  <Application>Microsoft Office PowerPoint</Application>
  <PresentationFormat>Presentación en pantalla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Estudie la Biblia diariamente       .</vt:lpstr>
      <vt:lpstr>¿Qué hace el estudio de la Biblia en el carácter de una diaconisa?</vt:lpstr>
      <vt:lpstr>Diapositiva 5</vt:lpstr>
      <vt:lpstr>Diapositiva 6</vt:lpstr>
      <vt:lpstr>Diapositiva 7</vt:lpstr>
      <vt:lpstr>Diapositiva 8</vt:lpstr>
      <vt:lpstr>Conviértase en una mujer de oración.</vt:lpstr>
      <vt:lpstr>Diapositiva 10</vt:lpstr>
      <vt:lpstr>Diapositiva 11</vt:lpstr>
      <vt:lpstr> Adore a Dios en espíritu y en verdad.</vt:lpstr>
      <vt:lpstr>Diapositiva 13</vt:lpstr>
      <vt:lpstr>Diapositiva 14</vt:lpstr>
      <vt:lpstr>  Saca tiempo para testificar de su amor</vt:lpstr>
      <vt:lpstr>Diapositiva 16</vt:lpstr>
      <vt:lpstr> Mantén la conexión permanente con Jesús.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Dil Doria Doria</dc:creator>
  <cp:lastModifiedBy>usuario</cp:lastModifiedBy>
  <cp:revision>307</cp:revision>
  <dcterms:created xsi:type="dcterms:W3CDTF">2016-03-09T03:00:28Z</dcterms:created>
  <dcterms:modified xsi:type="dcterms:W3CDTF">2017-09-30T01:55:07Z</dcterms:modified>
</cp:coreProperties>
</file>