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90" r:id="rId3"/>
    <p:sldId id="296" r:id="rId4"/>
    <p:sldId id="295" r:id="rId5"/>
    <p:sldId id="304" r:id="rId6"/>
    <p:sldId id="303" r:id="rId7"/>
    <p:sldId id="302" r:id="rId8"/>
    <p:sldId id="301" r:id="rId9"/>
    <p:sldId id="300" r:id="rId10"/>
    <p:sldId id="298" r:id="rId11"/>
    <p:sldId id="297" r:id="rId12"/>
    <p:sldId id="294" r:id="rId13"/>
    <p:sldId id="292" r:id="rId14"/>
    <p:sldId id="291" r:id="rId15"/>
    <p:sldId id="319" r:id="rId16"/>
    <p:sldId id="347" r:id="rId17"/>
    <p:sldId id="318" r:id="rId18"/>
    <p:sldId id="316" r:id="rId19"/>
    <p:sldId id="314" r:id="rId20"/>
    <p:sldId id="313" r:id="rId21"/>
    <p:sldId id="310" r:id="rId22"/>
    <p:sldId id="348" r:id="rId23"/>
    <p:sldId id="309" r:id="rId24"/>
    <p:sldId id="308" r:id="rId25"/>
    <p:sldId id="307" r:id="rId26"/>
    <p:sldId id="306" r:id="rId27"/>
    <p:sldId id="305" r:id="rId28"/>
    <p:sldId id="333" r:id="rId29"/>
    <p:sldId id="332" r:id="rId30"/>
    <p:sldId id="349" r:id="rId31"/>
    <p:sldId id="331" r:id="rId32"/>
    <p:sldId id="330" r:id="rId33"/>
    <p:sldId id="329" r:id="rId34"/>
    <p:sldId id="325" r:id="rId35"/>
    <p:sldId id="350" r:id="rId36"/>
    <p:sldId id="324" r:id="rId37"/>
    <p:sldId id="323" r:id="rId38"/>
    <p:sldId id="322" r:id="rId39"/>
    <p:sldId id="279" r:id="rId40"/>
    <p:sldId id="343" r:id="rId41"/>
    <p:sldId id="342" r:id="rId42"/>
    <p:sldId id="341" r:id="rId43"/>
    <p:sldId id="340" r:id="rId44"/>
    <p:sldId id="339" r:id="rId45"/>
    <p:sldId id="338" r:id="rId46"/>
    <p:sldId id="337" r:id="rId47"/>
    <p:sldId id="335" r:id="rId48"/>
    <p:sldId id="334" r:id="rId49"/>
    <p:sldId id="346" r:id="rId5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FEFEF"/>
    <a:srgbClr val="FFEBEB"/>
    <a:srgbClr val="FFFFFF"/>
    <a:srgbClr val="FFEFFF"/>
    <a:srgbClr val="CC3399"/>
    <a:srgbClr val="FFEB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Objects="1">
      <p:cViewPr varScale="1">
        <p:scale>
          <a:sx n="73" d="100"/>
          <a:sy n="73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6241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 - 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75577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6583362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98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457200" y="1435099"/>
            <a:ext cx="3008313" cy="4691064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1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3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1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12" cstate="print">
            <a:extLst/>
          </a:blip>
          <a:srcRect l="1709" t="3139" r="917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13" cstate="print">
            <a:extLst/>
          </a:blip>
          <a:srcRect l="1907" b="2783"/>
          <a:stretch>
            <a:fillRect/>
          </a:stretch>
        </p:blipFill>
        <p:spPr>
          <a:xfrm>
            <a:off x="1" y="3978875"/>
            <a:ext cx="3419872" cy="2519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14" cstate="print">
            <a:extLst/>
          </a:blip>
          <a:srcRect l="1176" r="1963" b="70894"/>
          <a:stretch>
            <a:fillRect/>
          </a:stretch>
        </p:blipFill>
        <p:spPr>
          <a:xfrm>
            <a:off x="0" y="5253108"/>
            <a:ext cx="9144000" cy="1604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/>
          <p:cNvPicPr>
            <a:picLocks noChangeAspect="1"/>
          </p:cNvPicPr>
          <p:nvPr/>
        </p:nvPicPr>
        <p:blipFill>
          <a:blip r:embed="rId14" cstate="print">
            <a:extLst/>
          </a:blip>
          <a:srcRect l="1176" r="1963" b="74315"/>
          <a:stretch>
            <a:fillRect/>
          </a:stretch>
        </p:blipFill>
        <p:spPr>
          <a:xfrm rot="10800000">
            <a:off x="0" y="-1"/>
            <a:ext cx="9144000" cy="14162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81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638125" y="1219200"/>
            <a:ext cx="5600876" cy="334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itchFamily="82" charset="0"/>
              </a:rPr>
              <a:t>Cualidades de una diaconisa ejemplar</a:t>
            </a:r>
            <a:endParaRPr lang="es-CO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</a:endParaRPr>
          </a:p>
        </p:txBody>
      </p:sp>
      <p:pic>
        <p:nvPicPr>
          <p:cNvPr id="5" name="image14.png"/>
          <p:cNvPicPr>
            <a:picLocks noChangeAspect="1"/>
          </p:cNvPicPr>
          <p:nvPr/>
        </p:nvPicPr>
        <p:blipFill>
          <a:blip r:embed="rId3" cstate="print">
            <a:extLst/>
          </a:blip>
          <a:srcRect r="25266"/>
          <a:stretch>
            <a:fillRect/>
          </a:stretch>
        </p:blipFill>
        <p:spPr>
          <a:xfrm flipH="1">
            <a:off x="-1111" y="2283173"/>
            <a:ext cx="3075037" cy="4557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uadroTexto 9"/>
          <p:cNvSpPr txBox="1"/>
          <p:nvPr/>
        </p:nvSpPr>
        <p:spPr>
          <a:xfrm>
            <a:off x="5174056" y="171180"/>
            <a:ext cx="387803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rgbClr val="FFFFFF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63" y="5977825"/>
            <a:ext cx="279928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066800" y="1751613"/>
            <a:ext cx="6667264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algn="l" hangingPunct="1">
              <a:buFont typeface="Wingdings" pitchFamily="2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En todas sus transacciones comerciales.</a:t>
            </a:r>
          </a:p>
          <a:p>
            <a:pPr algn="l" hangingPunct="1">
              <a:buFont typeface="Wingdings" pitchFamily="2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En su trato hacia los demás, dentro y fuera de la iglesia.</a:t>
            </a:r>
          </a:p>
          <a:p>
            <a:pPr algn="l" hangingPunct="1">
              <a:buFont typeface="Wingdings" pitchFamily="2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En su trato con el </a:t>
            </a:r>
          </a:p>
          <a:p>
            <a:pPr algn="l" hangingPunct="1"/>
            <a:r>
              <a:rPr lang="es-CO" sz="3600" dirty="0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   sexo opuesto</a:t>
            </a:r>
            <a:r>
              <a:rPr lang="es-CO" sz="44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815" y="608613"/>
            <a:ext cx="8229600" cy="1143000"/>
          </a:xfrm>
        </p:spPr>
        <p:txBody>
          <a:bodyPr>
            <a:noAutofit/>
          </a:bodyPr>
          <a:lstStyle/>
          <a:p>
            <a:r>
              <a:rPr lang="es-CO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Debe ser honesta:</a:t>
            </a:r>
            <a:endParaRPr lang="es-CO" sz="4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6625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1143000" y="1560017"/>
            <a:ext cx="579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En el desempeño de sus funciones en la iglesia.</a:t>
            </a:r>
            <a:endParaRPr lang="es-ES" sz="4000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En el </a:t>
            </a:r>
            <a:r>
              <a:rPr lang="es-ES" sz="4000" dirty="0" smtClean="0">
                <a:solidFill>
                  <a:schemeClr val="bg1"/>
                </a:solidFill>
                <a:latin typeface="Candara" pitchFamily="34" charset="0"/>
              </a:rPr>
              <a:t>empleo</a:t>
            </a:r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 del tiempo.</a:t>
            </a:r>
            <a:endParaRPr lang="es-ES" sz="4000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En el uso de sus palabras.</a:t>
            </a:r>
          </a:p>
        </p:txBody>
      </p:sp>
      <p:sp>
        <p:nvSpPr>
          <p:cNvPr id="2" name="Rectángulo 1"/>
          <p:cNvSpPr txBox="1"/>
          <p:nvPr/>
        </p:nvSpPr>
        <p:spPr>
          <a:xfrm>
            <a:off x="2738846" y="417017"/>
            <a:ext cx="2321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</a:t>
            </a:r>
            <a:r>
              <a:rPr lang="es-CO" sz="4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onesta</a:t>
            </a:r>
            <a:r>
              <a:rPr lang="es-ES" sz="4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  <a:endParaRPr lang="es-ES_tradnl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4601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990600" y="1752600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4400" dirty="0" smtClean="0">
                <a:solidFill>
                  <a:schemeClr val="bg1"/>
                </a:solidFill>
                <a:latin typeface="Candara" pitchFamily="34" charset="0"/>
              </a:rPr>
              <a:t>En su mayordomía con Dios.</a:t>
            </a:r>
          </a:p>
          <a:p>
            <a:pPr>
              <a:buFont typeface="Wingdings" pitchFamily="2" charset="2"/>
              <a:buChar char="ü"/>
            </a:pPr>
            <a:r>
              <a:rPr lang="es-CO" sz="4400" dirty="0" smtClean="0">
                <a:solidFill>
                  <a:schemeClr val="bg1"/>
                </a:solidFill>
                <a:latin typeface="Candara" pitchFamily="34" charset="0"/>
              </a:rPr>
              <a:t>En el cuidado de su hogar.</a:t>
            </a:r>
          </a:p>
          <a:p>
            <a:pPr>
              <a:buFont typeface="Wingdings" pitchFamily="2" charset="2"/>
              <a:buChar char="ü"/>
            </a:pPr>
            <a:r>
              <a:rPr lang="es-CO" sz="4400" dirty="0" smtClean="0">
                <a:solidFill>
                  <a:schemeClr val="bg1"/>
                </a:solidFill>
                <a:latin typeface="Candara" pitchFamily="34" charset="0"/>
              </a:rPr>
              <a:t>En el trato con su esposo.</a:t>
            </a:r>
            <a:endParaRPr lang="es-CO" sz="4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Rectángulo 1"/>
          <p:cNvSpPr txBox="1"/>
          <p:nvPr/>
        </p:nvSpPr>
        <p:spPr>
          <a:xfrm>
            <a:off x="2667000" y="304800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</a:t>
            </a:r>
            <a:r>
              <a:rPr lang="es-CO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onesta</a:t>
            </a:r>
            <a:r>
              <a:rPr lang="es-E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  <a:endParaRPr lang="es-ES_tradnl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99232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178772" y="1219200"/>
            <a:ext cx="5755428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3600" i="1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“En todos los detalles de la vida deben mantenerse los más estrictos principios de honestidad”.  </a:t>
            </a:r>
          </a:p>
          <a:p>
            <a:pPr hangingPunct="1"/>
            <a:r>
              <a:rPr lang="es-CO" sz="2400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2MCP 82</a:t>
            </a:r>
            <a:r>
              <a:rPr lang="es-CO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.</a:t>
            </a:r>
            <a:r>
              <a:rPr lang="es-ES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pPr hangingPunct="1"/>
            <a:r>
              <a:rPr lang="es-ES" sz="1400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(Mente, Carácter y Personalidad)</a:t>
            </a:r>
            <a:endParaRPr lang="es-CO" sz="1400" dirty="0">
              <a:solidFill>
                <a:schemeClr val="bg1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64556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09600" y="838200"/>
            <a:ext cx="64770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300" i="1" dirty="0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“</a:t>
            </a:r>
            <a:r>
              <a:rPr lang="es-CO" sz="4300" i="1" u="sng" dirty="0" smtClean="0">
                <a:solidFill>
                  <a:srgbClr val="FFFF00"/>
                </a:solidFill>
                <a:latin typeface="Palatino" charset="0"/>
                <a:ea typeface="Palatino" charset="0"/>
                <a:cs typeface="Palatino" charset="0"/>
              </a:rPr>
              <a:t>Las practicas deshonestas</a:t>
            </a:r>
            <a:r>
              <a:rPr lang="es-CO" sz="4300" i="1" dirty="0" smtClean="0">
                <a:solidFill>
                  <a:srgbClr val="FFFF00"/>
                </a:solidFill>
                <a:latin typeface="Palatino" charset="0"/>
                <a:ea typeface="Palatino" charset="0"/>
                <a:cs typeface="Palatino" charset="0"/>
              </a:rPr>
              <a:t>, que malogran </a:t>
            </a:r>
            <a:r>
              <a:rPr lang="es-CO" sz="43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los tratos del hombre con sus semejantes</a:t>
            </a:r>
            <a:r>
              <a:rPr lang="es-CO" sz="4300" i="1" dirty="0" smtClean="0">
                <a:solidFill>
                  <a:srgbClr val="3366FF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s-CO" sz="4300" i="1" u="sng" dirty="0" smtClean="0">
                <a:solidFill>
                  <a:srgbClr val="3366FF"/>
                </a:solidFill>
                <a:latin typeface="Palatino" charset="0"/>
                <a:ea typeface="Palatino" charset="0"/>
                <a:cs typeface="Palatino" charset="0"/>
              </a:rPr>
              <a:t>nunca deberían ser llevadas a cabo por alguien que profesa la verdad presente”</a:t>
            </a:r>
            <a:r>
              <a:rPr lang="es-CO" sz="4300" i="1" dirty="0" smtClean="0">
                <a:solidFill>
                  <a:srgbClr val="3366FF"/>
                </a:solidFill>
                <a:latin typeface="Palatino" charset="0"/>
                <a:ea typeface="Palatino" charset="0"/>
                <a:cs typeface="Palatino" charset="0"/>
              </a:rPr>
              <a:t>.  </a:t>
            </a:r>
          </a:p>
          <a:p>
            <a:pPr hangingPunct="1"/>
            <a:r>
              <a:rPr lang="es-CO" sz="35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2MCP 83.</a:t>
            </a:r>
          </a:p>
          <a:p>
            <a:pPr hangingPunct="1"/>
            <a:r>
              <a:rPr lang="es-CO" sz="36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s-CO" sz="14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(Mente Carácter y Personalidad)</a:t>
            </a:r>
            <a:endParaRPr lang="es-CO" sz="1400" i="1" dirty="0">
              <a:solidFill>
                <a:srgbClr val="FFFFFF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8172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5800" y="876300"/>
            <a:ext cx="6647911" cy="4191000"/>
          </a:xfrm>
          <a:prstGeom prst="ellipse">
            <a:avLst/>
          </a:prstGeom>
          <a:solidFill>
            <a:srgbClr val="FFEFEF"/>
          </a:solidFill>
          <a:ln w="76200" cap="flat">
            <a:solidFill>
              <a:schemeClr val="accent6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mbria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03314" y="2007107"/>
            <a:ext cx="6491064" cy="1143000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2-  Sin doblez</a:t>
            </a:r>
            <a:r>
              <a:rPr lang="es-ES" sz="8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es-CO" sz="8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63030" y="205257"/>
            <a:ext cx="387803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70168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838200" y="1447800"/>
            <a:ext cx="6400800" cy="2763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000" i="1" dirty="0" smtClean="0">
                <a:solidFill>
                  <a:schemeClr val="bg1"/>
                </a:solidFill>
                <a:latin typeface="Candara" pitchFamily="34" charset="0"/>
              </a:rPr>
              <a:t>De la misma manera, los diáconos deben ser respetables y </a:t>
            </a:r>
            <a:r>
              <a:rPr lang="es-CO" sz="4000" i="1" u="sng" dirty="0" smtClean="0">
                <a:solidFill>
                  <a:srgbClr val="FFFF00"/>
                </a:solidFill>
                <a:latin typeface="Candara" pitchFamily="34" charset="0"/>
              </a:rPr>
              <a:t>sin doblez</a:t>
            </a:r>
            <a:r>
              <a:rPr lang="es-CO" sz="2800" i="1" dirty="0" smtClean="0">
                <a:solidFill>
                  <a:srgbClr val="FFFF00"/>
                </a:solidFill>
                <a:latin typeface="Candara" pitchFamily="34" charset="0"/>
              </a:rPr>
              <a:t>. </a:t>
            </a:r>
          </a:p>
          <a:p>
            <a:pPr hangingPunct="1"/>
            <a:r>
              <a:rPr lang="es-CO" i="1" dirty="0" smtClean="0">
                <a:solidFill>
                  <a:srgbClr val="FFFF00"/>
                </a:solidFill>
                <a:latin typeface="Candara" pitchFamily="34" charset="0"/>
              </a:rPr>
              <a:t> </a:t>
            </a:r>
            <a:r>
              <a:rPr lang="es-CO" i="1" dirty="0" smtClean="0">
                <a:solidFill>
                  <a:srgbClr val="FFFFFF"/>
                </a:solidFill>
                <a:latin typeface="Candara" pitchFamily="34" charset="0"/>
              </a:rPr>
              <a:t>1Timoteo 3:8</a:t>
            </a:r>
          </a:p>
          <a:p>
            <a:pPr hangingPunct="1"/>
            <a:endParaRPr lang="es-CO" i="1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15200" y="6227802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47353" y="152400"/>
            <a:ext cx="387803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</a:t>
            </a:r>
            <a:r>
              <a:rPr lang="es-ES" sz="1600" dirty="0" err="1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40102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62000" y="2133600"/>
            <a:ext cx="7715200" cy="3993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algn="r" hangingPunct="1"/>
            <a:r>
              <a:rPr lang="es-CO" sz="4000" i="1" u="sng" dirty="0" smtClean="0">
                <a:solidFill>
                  <a:srgbClr val="FFFF00"/>
                </a:solidFill>
                <a:latin typeface="Candara" pitchFamily="34" charset="0"/>
              </a:rPr>
              <a:t>“…que </a:t>
            </a:r>
            <a:r>
              <a:rPr lang="es-CO" sz="4000" i="1" u="sng" dirty="0" smtClean="0">
                <a:solidFill>
                  <a:srgbClr val="FFFF00"/>
                </a:solidFill>
                <a:latin typeface="Candara" pitchFamily="34" charset="0"/>
              </a:rPr>
              <a:t>nunca falten a su palabra</a:t>
            </a:r>
            <a:r>
              <a:rPr lang="es-CO" sz="4000" i="1" dirty="0" smtClean="0">
                <a:solidFill>
                  <a:srgbClr val="FFFF00"/>
                </a:solidFill>
                <a:latin typeface="Candara" pitchFamily="34" charset="0"/>
              </a:rPr>
              <a:t>…   </a:t>
            </a:r>
            <a:r>
              <a:rPr lang="es-ES" sz="44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ES" sz="2000" i="1" dirty="0" smtClean="0">
                <a:solidFill>
                  <a:schemeClr val="bg1"/>
                </a:solidFill>
                <a:latin typeface="Candara" pitchFamily="34" charset="0"/>
              </a:rPr>
              <a:t>(Dios Habla </a:t>
            </a:r>
            <a:r>
              <a:rPr lang="es-ES" sz="2000" i="1" dirty="0" smtClean="0">
                <a:solidFill>
                  <a:schemeClr val="bg1"/>
                </a:solidFill>
                <a:latin typeface="Candara" pitchFamily="34" charset="0"/>
              </a:rPr>
              <a:t>Hoy)</a:t>
            </a:r>
          </a:p>
          <a:p>
            <a:pPr algn="l" hangingPunct="1"/>
            <a:r>
              <a:rPr lang="es-CO" sz="4400" i="1" u="sng" dirty="0" smtClean="0">
                <a:solidFill>
                  <a:srgbClr val="FFFF00"/>
                </a:solidFill>
                <a:latin typeface="Candara" pitchFamily="34" charset="0"/>
              </a:rPr>
              <a:t>“no deben mentir…</a:t>
            </a:r>
            <a:r>
              <a:rPr lang="es-CO" sz="4400" i="1" dirty="0" smtClean="0">
                <a:solidFill>
                  <a:srgbClr val="FFFF00"/>
                </a:solidFill>
                <a:latin typeface="Candara" pitchFamily="34" charset="0"/>
              </a:rPr>
              <a:t>  </a:t>
            </a:r>
          </a:p>
          <a:p>
            <a:pPr algn="r" hangingPunct="1"/>
            <a:r>
              <a:rPr lang="es-ES" sz="20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ES" sz="2000" i="1" dirty="0" smtClean="0">
                <a:solidFill>
                  <a:schemeClr val="bg1"/>
                </a:solidFill>
                <a:latin typeface="Candara" pitchFamily="34" charset="0"/>
              </a:rPr>
              <a:t>(Biblia en Lenguaje Sencillo)</a:t>
            </a:r>
            <a:endParaRPr lang="es-CO" sz="20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 hangingPunct="1"/>
            <a:endParaRPr lang="es-CO" sz="20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5433" y="781359"/>
            <a:ext cx="8229600" cy="1143000"/>
          </a:xfrm>
        </p:spPr>
        <p:txBody>
          <a:bodyPr>
            <a:normAutofit/>
          </a:bodyPr>
          <a:lstStyle/>
          <a:p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Otras versiones:</a:t>
            </a:r>
            <a:endParaRPr lang="es-CO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6919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68143" y="228600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 necesita una</a:t>
            </a:r>
            <a:r>
              <a:rPr lang="es-CO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CO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diaconisa sin </a:t>
            </a:r>
            <a:r>
              <a:rPr lang="es-CO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doblez:</a:t>
            </a:r>
            <a:endParaRPr lang="es-CO" sz="4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85561" y="990600"/>
            <a:ext cx="6453439" cy="528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Que se pueda confiar en su palabra.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Que hable siempre con sinceridad.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Que use el don del habla con prudencia y para glorificar a Dios</a:t>
            </a:r>
            <a:r>
              <a:rPr lang="es-CO" sz="3600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Que la palabra de verdad esté siempre en sus labios.</a:t>
            </a:r>
          </a:p>
          <a:p>
            <a:pPr marL="571500" indent="-571500" algn="l" hangingPunct="1">
              <a:buFont typeface="Wingdings" charset="2"/>
              <a:buChar char="ü"/>
            </a:pPr>
            <a:endParaRPr lang="es-CO" sz="36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27333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09600" y="692696"/>
            <a:ext cx="7620000" cy="547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Que con sus palabras transmita paz.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Que hable siempre con prudencia.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b="1" dirty="0" smtClean="0">
                <a:solidFill>
                  <a:schemeClr val="bg1"/>
                </a:solidFill>
                <a:latin typeface="Candara" pitchFamily="34" charset="0"/>
              </a:rPr>
              <a:t>Que no se meta en chismes para llevar y traer.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Que sus palabras </a:t>
            </a:r>
            <a:r>
              <a:rPr lang="es-ES" sz="3600" dirty="0" smtClean="0">
                <a:solidFill>
                  <a:schemeClr val="bg1"/>
                </a:solidFill>
                <a:latin typeface="Candara" pitchFamily="34" charset="0"/>
              </a:rPr>
              <a:t>contengan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 siempre una esperanza.</a:t>
            </a:r>
          </a:p>
          <a:p>
            <a:pPr marL="571500" indent="-571500" algn="l" hangingPunct="1">
              <a:buFont typeface="Wingdings" charset="2"/>
              <a:buChar char="ü"/>
            </a:pPr>
            <a:endParaRPr lang="es-CO" sz="40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3548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31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295400" y="1143000"/>
            <a:ext cx="6629400" cy="3754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000" i="1" dirty="0" smtClean="0">
                <a:solidFill>
                  <a:srgbClr val="FFFFFF"/>
                </a:solidFill>
                <a:latin typeface="Candara" pitchFamily="34" charset="0"/>
              </a:rPr>
              <a:t>De la misma manera, los diáconos deben ser hombres respetables, de una sola palabra, moderados en el uso del vino y enemigos de ganancias deshonestas. </a:t>
            </a:r>
          </a:p>
          <a:p>
            <a:pPr hangingPunct="1"/>
            <a:r>
              <a:rPr lang="es-CO" sz="4000" i="1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es-CO" sz="3000" i="1" dirty="0" smtClean="0">
                <a:solidFill>
                  <a:srgbClr val="FFFFFF"/>
                </a:solidFill>
                <a:latin typeface="Candara" pitchFamily="34" charset="0"/>
              </a:rPr>
              <a:t>(1Timoteo 3:8)</a:t>
            </a:r>
          </a:p>
          <a:p>
            <a:pPr hangingPunct="1"/>
            <a:endParaRPr lang="es-C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563349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60847" y="1000170"/>
            <a:ext cx="8229600" cy="1143000"/>
          </a:xfrm>
        </p:spPr>
        <p:txBody>
          <a:bodyPr>
            <a:normAutofit/>
          </a:bodyPr>
          <a:lstStyle/>
          <a:p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Qué nos dice la Biblia:</a:t>
            </a:r>
            <a:endParaRPr lang="es-CO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961739" y="2057400"/>
            <a:ext cx="7139136" cy="320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000" i="1" dirty="0" smtClean="0">
                <a:solidFill>
                  <a:srgbClr val="FFFFFF"/>
                </a:solidFill>
                <a:latin typeface="Candara" pitchFamily="34" charset="0"/>
              </a:rPr>
              <a:t>“No salga de vuestra boca ninguna palabra mala, sino solo la que sea buena para edificación, según la necesidad del momento, para que imparta gracia a los que escuchan”. </a:t>
            </a:r>
            <a:r>
              <a:rPr lang="es-ES" sz="4000" i="1" dirty="0" smtClean="0">
                <a:solidFill>
                  <a:srgbClr val="FFFFFF"/>
                </a:solidFill>
                <a:latin typeface="Candara" pitchFamily="34" charset="0"/>
              </a:rPr>
              <a:t>   </a:t>
            </a:r>
            <a:r>
              <a:rPr lang="es-CO" sz="4000" i="1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  <a:p>
            <a:pPr hangingPunct="1"/>
            <a:r>
              <a:rPr lang="es-CO" sz="4000" dirty="0" smtClean="0">
                <a:solidFill>
                  <a:srgbClr val="FFFFFF"/>
                </a:solidFill>
              </a:rPr>
              <a:t>(Efesios 4:29)</a:t>
            </a:r>
            <a:endParaRPr lang="es-CO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2834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09004" y="152400"/>
            <a:ext cx="38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3272" y="1262302"/>
            <a:ext cx="6430527" cy="250218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897645"/>
            <a:ext cx="4876800" cy="12314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02820616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709"/>
            <a:ext cx="9144000" cy="6858000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776204" y="1828800"/>
            <a:ext cx="5776996" cy="160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400" dirty="0" smtClean="0">
                <a:solidFill>
                  <a:srgbClr val="FFFFFF"/>
                </a:solidFill>
                <a:latin typeface="Candara" pitchFamily="34" charset="0"/>
              </a:rPr>
              <a:t>“…No dados a mucho vino…” </a:t>
            </a:r>
            <a:r>
              <a:rPr lang="es-CO" sz="48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  <a:p>
            <a:pPr hangingPunct="1"/>
            <a:r>
              <a:rPr lang="es-CO" sz="3800" dirty="0">
                <a:solidFill>
                  <a:srgbClr val="FFFFFF"/>
                </a:solidFill>
                <a:latin typeface="Candara" pitchFamily="34" charset="0"/>
              </a:rPr>
              <a:t>(</a:t>
            </a:r>
            <a:r>
              <a:rPr lang="es-CO" dirty="0" smtClean="0">
                <a:solidFill>
                  <a:srgbClr val="FFFFFF"/>
                </a:solidFill>
              </a:rPr>
              <a:t>1Timoteo 3:8)</a:t>
            </a:r>
            <a:endParaRPr lang="es-CO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86400" y="152400"/>
            <a:ext cx="387803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</a:t>
            </a:r>
            <a:r>
              <a:rPr lang="es-ES" sz="1600" dirty="0" err="1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47005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79658" y="667949"/>
            <a:ext cx="5849742" cy="484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Que aplique en su vida </a:t>
            </a:r>
            <a:r>
              <a:rPr lang="es-CO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1Corintios 10:31</a:t>
            </a:r>
            <a:endParaRPr lang="es-ES" sz="40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hangingPunct="1"/>
            <a:endParaRPr lang="es-CO" sz="4400" u="sng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hangingPunct="1"/>
            <a:r>
              <a:rPr lang="es-CO" sz="4000" i="1" dirty="0" smtClean="0">
                <a:solidFill>
                  <a:schemeClr val="bg1"/>
                </a:solidFill>
                <a:latin typeface="Candara" pitchFamily="34" charset="0"/>
              </a:rPr>
              <a:t>“Si, pues, coméis o bebéis, o hacéis otra cosa, hacedlo todo para la gloria de Dios</a:t>
            </a:r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”.</a:t>
            </a:r>
            <a:endParaRPr lang="es-CO" sz="4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36683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09600" y="1323739"/>
            <a:ext cx="7391400" cy="4752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marL="571500" indent="-571500" algn="l" hangingPunct="1">
              <a:buFont typeface="Wingdings" charset="2"/>
              <a:buChar char="ü"/>
            </a:pPr>
            <a:r>
              <a:rPr lang="es-CO" sz="3400" dirty="0" smtClean="0">
                <a:solidFill>
                  <a:schemeClr val="bg1"/>
                </a:solidFill>
                <a:latin typeface="Candara" pitchFamily="34" charset="0"/>
              </a:rPr>
              <a:t>Practicará la temperancia en todos los aspectos de su vida.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400" dirty="0" smtClean="0">
                <a:solidFill>
                  <a:schemeClr val="bg1"/>
                </a:solidFill>
                <a:latin typeface="Candara" pitchFamily="34" charset="0"/>
              </a:rPr>
              <a:t>Se abstendrá de todo lo que perjudique su cuerpo, su salud.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400" dirty="0" smtClean="0">
                <a:solidFill>
                  <a:schemeClr val="bg1"/>
                </a:solidFill>
                <a:latin typeface="Candara" pitchFamily="34" charset="0"/>
              </a:rPr>
              <a:t>Usará moderadamente solo lo que es saludable.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400" dirty="0" smtClean="0">
                <a:solidFill>
                  <a:schemeClr val="bg1"/>
                </a:solidFill>
                <a:latin typeface="Candara" pitchFamily="34" charset="0"/>
              </a:rPr>
              <a:t>Será temperante en el uso de la tecnología.  </a:t>
            </a:r>
            <a:r>
              <a:rPr lang="es-CO" sz="2800" dirty="0" smtClean="0">
                <a:solidFill>
                  <a:schemeClr val="bg1"/>
                </a:solidFill>
                <a:latin typeface="Candara" pitchFamily="34" charset="0"/>
              </a:rPr>
              <a:t>(Redes sociales)</a:t>
            </a:r>
          </a:p>
          <a:p>
            <a:pPr marL="571500" indent="-571500" algn="l" hangingPunct="1">
              <a:buFont typeface="Wingdings" charset="2"/>
              <a:buChar char="ü"/>
            </a:pP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2051720" y="38472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Una diaconisa:</a:t>
            </a:r>
            <a:endParaRPr lang="es-CO" sz="4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00584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44436" y="990600"/>
            <a:ext cx="6400800" cy="543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No al alcohol.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No al tabaco o drogas en cualquiera de sus formas.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No a la pornografía.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No a pensamientos impuros.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b="1" u="sng" dirty="0" smtClean="0">
                <a:solidFill>
                  <a:srgbClr val="FF0000"/>
                </a:solidFill>
                <a:latin typeface="Candara" pitchFamily="34" charset="0"/>
              </a:rPr>
              <a:t>No a todo lo que consuma el tiempo que le pertenece a Dios.</a:t>
            </a:r>
          </a:p>
          <a:p>
            <a:pPr marL="571500" indent="-571500" algn="l" hangingPunct="1">
              <a:buFont typeface="Wingdings" charset="2"/>
              <a:buChar char="ü"/>
            </a:pPr>
            <a:endParaRPr lang="es-CO" sz="3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824674" y="325927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Una diaconisa siempre dirá</a:t>
            </a:r>
            <a:r>
              <a:rPr lang="es-CO" sz="4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CO" sz="4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728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28897" y="533400"/>
            <a:ext cx="7620501" cy="528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No 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a pasatiempos insanos que terminan perjudicando la vida familiar y la espiritual.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No a la complacencia de</a:t>
            </a:r>
            <a:r>
              <a:rPr lang="es-ES" sz="3600" dirty="0" smtClean="0">
                <a:solidFill>
                  <a:srgbClr val="FFFFFF"/>
                </a:solidFill>
                <a:latin typeface="Candara" pitchFamily="34" charset="0"/>
              </a:rPr>
              <a:t>l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 yo en todas sus formas.</a:t>
            </a:r>
          </a:p>
          <a:p>
            <a:pPr marL="571500" indent="-571500" algn="l" hangingPunct="1">
              <a:buFont typeface="Wingdings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No al espíritu insaciable </a:t>
            </a:r>
          </a:p>
          <a:p>
            <a:pPr algn="l" hangingPunct="1"/>
            <a:r>
              <a:rPr lang="es-CO" sz="3600" dirty="0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    de vivir apegadas a la moda.</a:t>
            </a:r>
            <a:endParaRPr lang="es-CO" sz="3600" dirty="0">
              <a:solidFill>
                <a:srgbClr val="FFFF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8927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914400" y="685800"/>
            <a:ext cx="61722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0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“La verdadera temperancia nos enseña a abstenernos por completo de todo lo perjudicial, y a usar moderadamente lo que es saludable”.  </a:t>
            </a:r>
          </a:p>
          <a:p>
            <a:pPr hangingPunct="1"/>
            <a:r>
              <a:rPr lang="es-CO" sz="28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PP. 545.</a:t>
            </a:r>
            <a:endParaRPr lang="es-CO" sz="2800" i="1" dirty="0">
              <a:solidFill>
                <a:srgbClr val="FFFFFF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57216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304800"/>
            <a:ext cx="6710865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36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“Sed estrictamente temperantes.  Resistid toda tentación.  No hagáis concesiones al astuto enemigo.  No escuchéis las sugestiones que pone en boca de hombres y mujeres.  Tenéis una victoria que ganar.  Tenéis que adquirir nobleza de carácter”.  </a:t>
            </a:r>
          </a:p>
          <a:p>
            <a:pPr hangingPunct="1"/>
            <a:r>
              <a:rPr lang="es-CO" sz="28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CM. 472.</a:t>
            </a:r>
            <a:endParaRPr lang="es-CO" sz="2800" i="1" dirty="0">
              <a:solidFill>
                <a:srgbClr val="FFFFFF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88036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10306" y="1599635"/>
            <a:ext cx="5857836" cy="1700808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  No codiciosa</a:t>
            </a:r>
            <a:br>
              <a:rPr lang="es-CO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es-CO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 ganancias deshonestas</a:t>
            </a:r>
            <a:endParaRPr lang="es-CO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29127" y="152400"/>
            <a:ext cx="38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37847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09600" y="838200"/>
            <a:ext cx="6400800" cy="5577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endParaRPr lang="es-CO" sz="4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hangingPunct="1"/>
            <a:endParaRPr lang="es-CO" sz="4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hangingPunct="1"/>
            <a:r>
              <a:rPr lang="es-CO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¿Qué cualidades se hace necesario cultivar en la vida de una diaconisa?</a:t>
            </a:r>
            <a:endParaRPr lang="es-CO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22690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3 CuadroTexto"/>
          <p:cNvSpPr txBox="1"/>
          <p:nvPr/>
        </p:nvSpPr>
        <p:spPr>
          <a:xfrm>
            <a:off x="1295400" y="1295400"/>
            <a:ext cx="6561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“Los diáconos asimismo deben ser honestos, sin doblez, no dados a mucho vino, </a:t>
            </a:r>
            <a:r>
              <a:rPr lang="es-CO" sz="3600" b="1" i="1" u="sng" dirty="0" smtClean="0">
                <a:solidFill>
                  <a:srgbClr val="FFFF00"/>
                </a:solidFill>
                <a:latin typeface="Candara" pitchFamily="34" charset="0"/>
              </a:rPr>
              <a:t>no codiciosos de ganancias deshonestas;</a:t>
            </a:r>
            <a:r>
              <a:rPr lang="es-CO" sz="3600" b="1" dirty="0" smtClean="0">
                <a:solidFill>
                  <a:srgbClr val="FFFF00"/>
                </a:solidFill>
                <a:latin typeface="Candara" pitchFamily="34" charset="0"/>
              </a:rPr>
              <a:t> </a:t>
            </a:r>
          </a:p>
          <a:p>
            <a:pPr algn="ctr"/>
            <a:r>
              <a:rPr lang="es-CO" sz="3200" b="1" dirty="0" smtClean="0">
                <a:solidFill>
                  <a:srgbClr val="FFFFFF"/>
                </a:solidFill>
                <a:latin typeface="Candara" pitchFamily="34" charset="0"/>
              </a:rPr>
              <a:t> (</a:t>
            </a:r>
            <a:r>
              <a:rPr lang="es-CO" sz="2800" dirty="0" smtClean="0">
                <a:solidFill>
                  <a:srgbClr val="FFFFFF"/>
                </a:solidFill>
                <a:latin typeface="Candara" pitchFamily="34" charset="0"/>
              </a:rPr>
              <a:t>1Timoteo 3:8)</a:t>
            </a:r>
            <a:endParaRPr lang="es-CO" sz="2800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65970" y="152400"/>
            <a:ext cx="38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53656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38200" y="152400"/>
            <a:ext cx="5715000" cy="5505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endParaRPr lang="es-CO" sz="3600" b="1" i="1" u="sng" dirty="0" smtClean="0">
              <a:solidFill>
                <a:srgbClr val="FFFF00"/>
              </a:solidFill>
              <a:latin typeface="Candara" pitchFamily="34" charset="0"/>
            </a:endParaRPr>
          </a:p>
          <a:p>
            <a:pPr hangingPunct="1"/>
            <a:r>
              <a:rPr lang="es-CO" sz="3600" b="1" i="1" u="sng" dirty="0" smtClean="0">
                <a:solidFill>
                  <a:srgbClr val="FFFF00"/>
                </a:solidFill>
                <a:latin typeface="Candara" pitchFamily="34" charset="0"/>
              </a:rPr>
              <a:t>…no codiciosos de ganancias deshonestas…</a:t>
            </a:r>
          </a:p>
          <a:p>
            <a:pPr hangingPunct="1"/>
            <a:endParaRPr lang="es-CO" b="1" i="1" u="sng" dirty="0" smtClean="0">
              <a:solidFill>
                <a:srgbClr val="660066"/>
              </a:solidFill>
              <a:latin typeface="Candara" pitchFamily="34" charset="0"/>
            </a:endParaRPr>
          </a:p>
          <a:p>
            <a:pPr hangingPunct="1"/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Esta es una invitación a practicar la integridad financiera y la honradez en todas nuestras relaciones</a:t>
            </a:r>
            <a:r>
              <a:rPr lang="es-CO" sz="44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s-CO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2205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929803" y="2209800"/>
            <a:ext cx="6156797" cy="384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3600" i="1" dirty="0" smtClean="0">
                <a:solidFill>
                  <a:schemeClr val="bg1"/>
                </a:solidFill>
                <a:latin typeface="Candara" pitchFamily="34" charset="0"/>
              </a:rPr>
              <a:t>“Procurando hacer las cosas </a:t>
            </a:r>
            <a:r>
              <a:rPr lang="es-CO" sz="3600" b="1" i="1" u="sng" dirty="0" smtClean="0">
                <a:solidFill>
                  <a:srgbClr val="C00000"/>
                </a:solidFill>
                <a:latin typeface="Candara" pitchFamily="34" charset="0"/>
              </a:rPr>
              <a:t>honradamente</a:t>
            </a:r>
            <a:r>
              <a:rPr lang="es-CO" sz="3600" i="1" u="sng" dirty="0" smtClean="0">
                <a:solidFill>
                  <a:srgbClr val="FFFFFF"/>
                </a:solidFill>
                <a:latin typeface="Candara" pitchFamily="34" charset="0"/>
              </a:rPr>
              <a:t>, </a:t>
            </a:r>
            <a:r>
              <a:rPr lang="es-CO" sz="3600" i="1" dirty="0" smtClean="0">
                <a:solidFill>
                  <a:srgbClr val="FFFFFF"/>
                </a:solidFill>
                <a:latin typeface="Candara" pitchFamily="34" charset="0"/>
              </a:rPr>
              <a:t>no solo delante del Señor sino también delante de los hombres”. </a:t>
            </a:r>
          </a:p>
          <a:p>
            <a:pPr hangingPunct="1"/>
            <a:r>
              <a:rPr lang="es-CO" sz="2800" dirty="0" smtClean="0">
                <a:solidFill>
                  <a:srgbClr val="FFFFFF"/>
                </a:solidFill>
                <a:latin typeface="Candara" pitchFamily="34" charset="0"/>
              </a:rPr>
              <a:t>(2Corintios 8:21)</a:t>
            </a:r>
            <a:endParaRPr lang="es-CO" sz="2800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8323" y="847983"/>
            <a:ext cx="8229600" cy="1143000"/>
          </a:xfrm>
        </p:spPr>
        <p:txBody>
          <a:bodyPr/>
          <a:lstStyle/>
          <a:p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Tal como lo enseñó Pablo:</a:t>
            </a:r>
            <a:endParaRPr lang="es-CO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062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990600" y="1447800"/>
            <a:ext cx="6833432" cy="493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algn="just" hangingPunct="1">
              <a:buFont typeface="Wingdings" pitchFamily="2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Honradas 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al administrar los bienes del 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Señor.</a:t>
            </a:r>
          </a:p>
          <a:p>
            <a:pPr algn="just" hangingPunct="1">
              <a:buFont typeface="Wingdings" pitchFamily="2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Honradas 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en el uso del tiempo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s-CO" sz="36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Honradas al devolver los diezmos y dar las ofrendas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s-CO" sz="36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Honradas en el uso de los dones y talentos que </a:t>
            </a:r>
          </a:p>
          <a:p>
            <a:pPr algn="just"/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Dios les ha dado.</a:t>
            </a:r>
          </a:p>
          <a:p>
            <a:pPr algn="l" hangingPunct="1"/>
            <a:endParaRPr lang="es-CO" sz="3600" dirty="0" smtClean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28600" y="583106"/>
            <a:ext cx="8229600" cy="1143000"/>
          </a:xfrm>
        </p:spPr>
        <p:txBody>
          <a:bodyPr>
            <a:normAutofit/>
          </a:bodyPr>
          <a:lstStyle/>
          <a:p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diaconisas deben ser:</a:t>
            </a:r>
            <a:endParaRPr lang="es-CO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4260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5257800" cy="2589471"/>
          </a:xfrm>
        </p:spPr>
        <p:txBody>
          <a:bodyPr>
            <a:noAutofit/>
          </a:bodyPr>
          <a:lstStyle/>
          <a:p>
            <a:r>
              <a:rPr lang="es-CO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5.  </a:t>
            </a:r>
            <a:r>
              <a:rPr lang="es-CO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Deben mantener limpia la conciencia</a:t>
            </a:r>
            <a:r>
              <a:rPr lang="es-E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es-CO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42617" y="228600"/>
            <a:ext cx="38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11976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219200" y="1625864"/>
            <a:ext cx="5029200" cy="2310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000" i="1" dirty="0" smtClean="0">
                <a:solidFill>
                  <a:srgbClr val="FFFFFF"/>
                </a:solidFill>
                <a:latin typeface="Candara" pitchFamily="34" charset="0"/>
              </a:rPr>
              <a:t>“Que guarden el misterio de la fe </a:t>
            </a:r>
            <a:r>
              <a:rPr lang="es-CO" sz="4000" b="1" i="1" u="sng" dirty="0" smtClean="0">
                <a:solidFill>
                  <a:srgbClr val="FFFF00"/>
                </a:solidFill>
                <a:latin typeface="Candara" pitchFamily="34" charset="0"/>
              </a:rPr>
              <a:t>con limpia conciencia</a:t>
            </a:r>
            <a:r>
              <a:rPr lang="es-CO" sz="4000" i="1" dirty="0" smtClean="0">
                <a:solidFill>
                  <a:schemeClr val="tx1"/>
                </a:solidFill>
                <a:latin typeface="Candara" pitchFamily="34" charset="0"/>
              </a:rPr>
              <a:t>”.  </a:t>
            </a:r>
          </a:p>
          <a:p>
            <a:pPr hangingPunct="1"/>
            <a:r>
              <a:rPr lang="es-CO" sz="2800" i="1" dirty="0" smtClean="0">
                <a:solidFill>
                  <a:srgbClr val="FFFFFF"/>
                </a:solidFill>
                <a:latin typeface="Candara" pitchFamily="34" charset="0"/>
              </a:rPr>
              <a:t>(1Timoteo 3:9)</a:t>
            </a:r>
            <a:endParaRPr lang="es-CO" sz="4000" i="1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95165" y="228600"/>
            <a:ext cx="387803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0115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33400" y="457200"/>
            <a:ext cx="6778973" cy="514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algn="l" hangingPunct="1">
              <a:buFont typeface="Wingdings" pitchFamily="2" charset="2"/>
              <a:buChar char="ü"/>
            </a:pPr>
            <a:r>
              <a:rPr lang="es-CO" sz="3600" b="1" dirty="0" smtClean="0">
                <a:solidFill>
                  <a:schemeClr val="bg1"/>
                </a:solidFill>
                <a:latin typeface="Candara" pitchFamily="34" charset="0"/>
              </a:rPr>
              <a:t>Su vida debe estar acorde con </a:t>
            </a:r>
            <a:r>
              <a:rPr lang="es-ES" sz="3600" b="1" dirty="0" smtClean="0">
                <a:solidFill>
                  <a:schemeClr val="bg1"/>
                </a:solidFill>
                <a:latin typeface="Candara" pitchFamily="34" charset="0"/>
              </a:rPr>
              <a:t>el</a:t>
            </a:r>
            <a:r>
              <a:rPr lang="es-CO" sz="3600" b="1" dirty="0" smtClean="0">
                <a:solidFill>
                  <a:schemeClr val="bg1"/>
                </a:solidFill>
                <a:latin typeface="Candara" pitchFamily="34" charset="0"/>
              </a:rPr>
              <a:t> mensaje, </a:t>
            </a:r>
            <a:r>
              <a:rPr lang="es-CO" sz="3600" b="1" dirty="0" smtClean="0">
                <a:solidFill>
                  <a:srgbClr val="FF0066"/>
                </a:solidFill>
                <a:latin typeface="Candara" pitchFamily="34" charset="0"/>
              </a:rPr>
              <a:t>vive como predica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l" hangingPunct="1">
              <a:buFont typeface="Wingdings" pitchFamily="2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Mantiene un testimonio sin tacha, dentro y fuera de la iglesia.</a:t>
            </a:r>
          </a:p>
          <a:p>
            <a:pPr algn="l" hangingPunct="1">
              <a:buFont typeface="Wingdings" pitchFamily="2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Es considerada por todos como una mujer honorable y digna.</a:t>
            </a:r>
          </a:p>
        </p:txBody>
      </p:sp>
    </p:spTree>
    <p:extLst>
      <p:ext uri="{BB962C8B-B14F-4D97-AF65-F5344CB8AC3E}">
        <p14:creationId xmlns="" xmlns:p14="http://schemas.microsoft.com/office/powerpoint/2010/main" val="146068765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685800" y="381000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es-CO" sz="3600" dirty="0" smtClean="0">
              <a:solidFill>
                <a:srgbClr val="FFFFFF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Su 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madurez espiritual y emocional la califican para la resolución de conflictos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.</a:t>
            </a:r>
          </a:p>
          <a:p>
            <a:endParaRPr lang="es-CO" sz="3600" dirty="0" smtClean="0">
              <a:solidFill>
                <a:srgbClr val="FFFFFF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Consejera sabia que </a:t>
            </a:r>
          </a:p>
          <a:p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contribuye a la unidad </a:t>
            </a:r>
          </a:p>
          <a:p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de la iglesia.</a:t>
            </a:r>
            <a:endParaRPr lang="es-CO" sz="3600" dirty="0">
              <a:solidFill>
                <a:srgbClr val="FFFF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71570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3141" y="381000"/>
            <a:ext cx="8229600" cy="1143000"/>
          </a:xfrm>
        </p:spPr>
        <p:txBody>
          <a:bodyPr>
            <a:normAutofit/>
          </a:bodyPr>
          <a:lstStyle/>
          <a:p>
            <a:r>
              <a:rPr lang="es-E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Elección de</a:t>
            </a:r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los diáconos:</a:t>
            </a:r>
            <a:endParaRPr lang="es-CO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911225" y="1524000"/>
            <a:ext cx="6327775" cy="302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3600" i="1" dirty="0" smtClean="0">
                <a:solidFill>
                  <a:schemeClr val="bg1"/>
                </a:solidFill>
                <a:latin typeface="Candara" pitchFamily="34" charset="0"/>
              </a:rPr>
              <a:t>“Buscad, pues, hermanos, de entre vosotros a siete varones </a:t>
            </a:r>
            <a:r>
              <a:rPr lang="es-CO" sz="3600" b="1" i="1" u="sng" dirty="0" smtClean="0">
                <a:solidFill>
                  <a:schemeClr val="bg1"/>
                </a:solidFill>
                <a:latin typeface="Candara" pitchFamily="34" charset="0"/>
              </a:rPr>
              <a:t>de buen testimonio</a:t>
            </a:r>
            <a:r>
              <a:rPr lang="es-CO" sz="3600" i="1" dirty="0" smtClean="0">
                <a:solidFill>
                  <a:schemeClr val="bg1"/>
                </a:solidFill>
                <a:latin typeface="Candara" pitchFamily="34" charset="0"/>
              </a:rPr>
              <a:t>, llenos del Espíritu Santo y de sabiduría, a quienes encarguemos de este trabajo”.  </a:t>
            </a:r>
          </a:p>
          <a:p>
            <a:pPr hangingPunct="1"/>
            <a:r>
              <a:rPr lang="es-CO" sz="3000" dirty="0" smtClean="0">
                <a:solidFill>
                  <a:schemeClr val="bg1"/>
                </a:solidFill>
                <a:latin typeface="Candara" pitchFamily="34" charset="0"/>
              </a:rPr>
              <a:t>(Hechos 6:3) </a:t>
            </a:r>
          </a:p>
          <a:p>
            <a:pPr hangingPunct="1"/>
            <a:endParaRPr lang="es-C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04276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4069" y="1354299"/>
            <a:ext cx="6781800" cy="2074701"/>
          </a:xfrm>
        </p:spPr>
        <p:txBody>
          <a:bodyPr>
            <a:noAutofit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6. 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Debe ser una mujer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Irreprochable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65970" y="169277"/>
            <a:ext cx="38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685800" y="1295400"/>
            <a:ext cx="63606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“Que conserven el misterio de la fe con una conciencia pura.</a:t>
            </a:r>
            <a:r>
              <a:rPr lang="es-ES" sz="3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</a:t>
            </a:r>
            <a:r>
              <a:rPr lang="es-CO" sz="3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Primero se los pondrá a prueba, y luego, si no hay nada que reprocharles, se los admitirá al diaconado”.  </a:t>
            </a:r>
          </a:p>
          <a:p>
            <a:pPr algn="ctr"/>
            <a:r>
              <a:rPr lang="es-CO" sz="2800" dirty="0" smtClean="0">
                <a:solidFill>
                  <a:srgbClr val="FFFFFF"/>
                </a:solidFill>
                <a:latin typeface="Candara" pitchFamily="34" charset="0"/>
              </a:rPr>
              <a:t>(1Timoteo 3:9-10)</a:t>
            </a:r>
            <a:endParaRPr lang="es-CO" sz="3200" dirty="0" smtClean="0">
              <a:solidFill>
                <a:srgbClr val="FFFF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87135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1066800" y="762000"/>
            <a:ext cx="7772400" cy="363326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400" i="1" dirty="0" smtClean="0">
                <a:solidFill>
                  <a:srgbClr val="FFFFFF"/>
                </a:solidFill>
                <a:latin typeface="Candara" pitchFamily="34" charset="0"/>
              </a:rPr>
              <a:t>“Primero se los pondrá a prueba, y luego, si no hay </a:t>
            </a:r>
            <a:r>
              <a:rPr lang="es-CO" sz="4400" b="1" i="1" u="sng" dirty="0" smtClean="0">
                <a:solidFill>
                  <a:srgbClr val="FFFF00"/>
                </a:solidFill>
                <a:latin typeface="Candara" pitchFamily="34" charset="0"/>
              </a:rPr>
              <a:t>nada que reprocharles</a:t>
            </a:r>
            <a:r>
              <a:rPr lang="es-CO" sz="4400" i="1" dirty="0" smtClean="0">
                <a:solidFill>
                  <a:srgbClr val="FFFFFF"/>
                </a:solidFill>
                <a:latin typeface="Candara" pitchFamily="34" charset="0"/>
              </a:rPr>
              <a:t>, se los admitirá al diaconado”.  </a:t>
            </a:r>
            <a:r>
              <a:rPr lang="es-CO" i="1" dirty="0" smtClean="0">
                <a:solidFill>
                  <a:srgbClr val="FFFFFF"/>
                </a:solidFill>
                <a:latin typeface="Candara" pitchFamily="34" charset="0"/>
              </a:rPr>
              <a:t>(1Timoteo 3:10)</a:t>
            </a:r>
            <a:endParaRPr lang="es-CO" sz="4400" i="1" dirty="0" smtClean="0">
              <a:solidFill>
                <a:srgbClr val="FFFFFF"/>
              </a:solidFill>
              <a:latin typeface="Candara" pitchFamily="34" charset="0"/>
            </a:endParaRPr>
          </a:p>
          <a:p>
            <a:pPr hangingPunct="1"/>
            <a:endParaRPr lang="es-CO" sz="4800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03371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762000" y="609600"/>
            <a:ext cx="7209058" cy="557748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Sus 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vidas deben reflejar la vida de Jesús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hangingPunct="1">
              <a:buFont typeface="Wingdings" charset="2"/>
              <a:buChar char="ü"/>
            </a:pPr>
            <a:endParaRPr lang="es-CO" sz="3600" dirty="0" smtClean="0">
              <a:solidFill>
                <a:schemeClr val="bg1"/>
              </a:solidFill>
              <a:latin typeface="Candara" pitchFamily="34" charset="0"/>
            </a:endParaRPr>
          </a:p>
          <a:p>
            <a:pPr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Su 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servicio debe ser sin tacha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hangingPunct="1">
              <a:buNone/>
            </a:pPr>
            <a:endParaRPr lang="es-CO" sz="3600" dirty="0" smtClean="0">
              <a:solidFill>
                <a:schemeClr val="bg1"/>
              </a:solidFill>
              <a:latin typeface="Candara" pitchFamily="34" charset="0"/>
            </a:endParaRPr>
          </a:p>
          <a:p>
            <a:pPr hangingPunct="1">
              <a:buFont typeface="Wingdings" charset="2"/>
              <a:buChar char="ü"/>
            </a:pP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No debe</a:t>
            </a:r>
            <a:r>
              <a:rPr lang="es-ES" sz="3600" dirty="0" smtClean="0">
                <a:solidFill>
                  <a:schemeClr val="bg1"/>
                </a:solidFill>
                <a:latin typeface="Candara" pitchFamily="34" charset="0"/>
              </a:rPr>
              <a:t>n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 tener en su</a:t>
            </a:r>
          </a:p>
          <a:p>
            <a:pPr marL="0" indent="0" hangingPunct="1">
              <a:buNone/>
            </a:pPr>
            <a:r>
              <a:rPr lang="es-CO" sz="36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   conducta, algo de lo </a:t>
            </a:r>
          </a:p>
          <a:p>
            <a:pPr marL="0" indent="0" hangingPunct="1">
              <a:buNone/>
            </a:pPr>
            <a:r>
              <a:rPr lang="es-CO" sz="36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   cual avergonzarse.</a:t>
            </a:r>
            <a:endParaRPr lang="es-CO" sz="36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069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2022" y="1371600"/>
            <a:ext cx="5582178" cy="3153020"/>
          </a:xfrm>
        </p:spPr>
        <p:txBody>
          <a:bodyPr>
            <a:noAutofit/>
          </a:bodyPr>
          <a:lstStyle/>
          <a:p>
            <a:r>
              <a:rPr lang="es-CO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7-  </a:t>
            </a:r>
            <a:r>
              <a:rPr lang="es-E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 familia debe gozar de buen testimonio.</a:t>
            </a:r>
            <a:endParaRPr lang="es-CO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" name="image17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15034" y="3225800"/>
            <a:ext cx="5265969" cy="3653971"/>
          </a:xfrm>
          <a:prstGeom prst="rect">
            <a:avLst/>
          </a:prstGeom>
          <a:ln w="12700">
            <a:miter lim="400000"/>
          </a:ln>
          <a:effectLst>
            <a:softEdge rad="317500"/>
          </a:effectLst>
        </p:spPr>
      </p:pic>
      <p:sp>
        <p:nvSpPr>
          <p:cNvPr id="4" name="CuadroTexto 3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65970" y="152400"/>
            <a:ext cx="38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7615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609600" y="990600"/>
            <a:ext cx="6967022" cy="363326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algn="ctr" hangingPunct="1"/>
            <a:r>
              <a:rPr lang="es-CO" sz="4400" i="1" dirty="0" smtClean="0">
                <a:solidFill>
                  <a:srgbClr val="FFFFFF"/>
                </a:solidFill>
                <a:latin typeface="Candara" pitchFamily="34" charset="0"/>
              </a:rPr>
              <a:t>“Que los diáconos sean maridos de una sola mujer, y que gobiernen bien sus hijos y sus propias casas”.  </a:t>
            </a:r>
            <a:r>
              <a:rPr lang="es-CO" i="1" dirty="0" smtClean="0">
                <a:solidFill>
                  <a:srgbClr val="FFFFFF"/>
                </a:solidFill>
                <a:latin typeface="Candara" pitchFamily="34" charset="0"/>
              </a:rPr>
              <a:t>1Timoteo 3:12</a:t>
            </a:r>
            <a:endParaRPr lang="es-CO" i="1" dirty="0">
              <a:solidFill>
                <a:srgbClr val="FFFF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780379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1309" y="457200"/>
            <a:ext cx="7401382" cy="1901956"/>
          </a:xfrm>
        </p:spPr>
        <p:txBody>
          <a:bodyPr>
            <a:normAutofit/>
          </a:bodyPr>
          <a:lstStyle/>
          <a:p>
            <a:r>
              <a:rPr lang="es-E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aspecto l</a:t>
            </a:r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diaconisa</a:t>
            </a:r>
            <a:r>
              <a:rPr lang="es-E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debe</a:t>
            </a:r>
            <a:r>
              <a:rPr lang="es-E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CO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ser:</a:t>
            </a:r>
            <a:endParaRPr lang="es-CO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59674" y="1828800"/>
            <a:ext cx="6994469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>
              <a:buFont typeface="Wingdings" pitchFamily="2" charset="2"/>
              <a:buChar char="§"/>
            </a:pPr>
            <a:r>
              <a:rPr lang="es-CO" sz="4000" dirty="0" smtClean="0">
                <a:solidFill>
                  <a:srgbClr val="FFFFFF"/>
                </a:solidFill>
                <a:latin typeface="Candara" pitchFamily="34" charset="0"/>
              </a:rPr>
              <a:t>Buenas esposas.  (</a:t>
            </a:r>
            <a:r>
              <a:rPr lang="es-CO" sz="4000" dirty="0" smtClean="0">
                <a:solidFill>
                  <a:srgbClr val="FF0066"/>
                </a:solidFill>
                <a:latin typeface="Candara" pitchFamily="34" charset="0"/>
              </a:rPr>
              <a:t>La</a:t>
            </a:r>
            <a:r>
              <a:rPr lang="es-ES" sz="4000" dirty="0" smtClean="0">
                <a:solidFill>
                  <a:srgbClr val="FF0066"/>
                </a:solidFill>
                <a:latin typeface="Candara" pitchFamily="34" charset="0"/>
              </a:rPr>
              <a:t>s</a:t>
            </a:r>
            <a:r>
              <a:rPr lang="es-CO" sz="4000" dirty="0" smtClean="0">
                <a:solidFill>
                  <a:srgbClr val="FF0066"/>
                </a:solidFill>
                <a:latin typeface="Candara" pitchFamily="34" charset="0"/>
              </a:rPr>
              <a:t> mejor</a:t>
            </a:r>
            <a:r>
              <a:rPr lang="es-ES" sz="4000" dirty="0" smtClean="0">
                <a:solidFill>
                  <a:srgbClr val="FF0066"/>
                </a:solidFill>
                <a:latin typeface="Candara" pitchFamily="34" charset="0"/>
              </a:rPr>
              <a:t>es</a:t>
            </a:r>
            <a:r>
              <a:rPr lang="es-CO" sz="4000" dirty="0" smtClean="0">
                <a:solidFill>
                  <a:srgbClr val="FF0066"/>
                </a:solidFill>
                <a:latin typeface="Candara" pitchFamily="34" charset="0"/>
              </a:rPr>
              <a:t> esposa</a:t>
            </a:r>
            <a:r>
              <a:rPr lang="es-ES" sz="4000" dirty="0" smtClean="0">
                <a:solidFill>
                  <a:srgbClr val="FF0066"/>
                </a:solidFill>
                <a:latin typeface="Candara" pitchFamily="34" charset="0"/>
              </a:rPr>
              <a:t>s</a:t>
            </a:r>
            <a:r>
              <a:rPr lang="es-CO" sz="4000" dirty="0" smtClean="0">
                <a:solidFill>
                  <a:srgbClr val="FFFFFF"/>
                </a:solidFill>
                <a:latin typeface="Candara" pitchFamily="34" charset="0"/>
              </a:rPr>
              <a:t>.)</a:t>
            </a:r>
          </a:p>
          <a:p>
            <a:pPr hangingPunct="1">
              <a:buFont typeface="Wingdings" pitchFamily="2" charset="2"/>
              <a:buChar char="§"/>
            </a:pPr>
            <a:r>
              <a:rPr lang="es-CO" sz="4000" dirty="0" smtClean="0">
                <a:solidFill>
                  <a:srgbClr val="FFFFFF"/>
                </a:solidFill>
                <a:latin typeface="Candara" pitchFamily="34" charset="0"/>
              </a:rPr>
              <a:t>Madre</a:t>
            </a:r>
            <a:r>
              <a:rPr lang="es-ES" sz="4000" dirty="0" smtClean="0">
                <a:solidFill>
                  <a:srgbClr val="FFFFFF"/>
                </a:solidFill>
                <a:latin typeface="Candara" pitchFamily="34" charset="0"/>
              </a:rPr>
              <a:t>s</a:t>
            </a:r>
            <a:r>
              <a:rPr lang="es-CO" sz="4000" dirty="0" smtClean="0">
                <a:solidFill>
                  <a:srgbClr val="FFFFFF"/>
                </a:solidFill>
                <a:latin typeface="Candara" pitchFamily="34" charset="0"/>
              </a:rPr>
              <a:t> ejemplar</a:t>
            </a:r>
            <a:r>
              <a:rPr lang="es-ES" sz="4000" dirty="0" smtClean="0">
                <a:solidFill>
                  <a:srgbClr val="FFFFFF"/>
                </a:solidFill>
                <a:latin typeface="Candara" pitchFamily="34" charset="0"/>
              </a:rPr>
              <a:t>es</a:t>
            </a:r>
            <a:r>
              <a:rPr lang="es-CO" sz="4000" dirty="0" smtClean="0">
                <a:solidFill>
                  <a:srgbClr val="FFFFFF"/>
                </a:solidFill>
                <a:latin typeface="Candara" pitchFamily="34" charset="0"/>
              </a:rPr>
              <a:t>.</a:t>
            </a:r>
          </a:p>
          <a:p>
            <a:pPr hangingPunct="1">
              <a:buFont typeface="Wingdings" pitchFamily="2" charset="2"/>
              <a:buChar char="§"/>
            </a:pPr>
            <a:r>
              <a:rPr lang="es-CO" sz="4000" dirty="0" smtClean="0">
                <a:solidFill>
                  <a:srgbClr val="FFFFFF"/>
                </a:solidFill>
                <a:latin typeface="Candara" pitchFamily="34" charset="0"/>
              </a:rPr>
              <a:t>Estables en sus hogares.</a:t>
            </a:r>
          </a:p>
          <a:p>
            <a:pPr hangingPunct="1">
              <a:buFont typeface="Wingdings" pitchFamily="2" charset="2"/>
              <a:buChar char="§"/>
            </a:pPr>
            <a:r>
              <a:rPr lang="es-CO" sz="4000" dirty="0" smtClean="0">
                <a:solidFill>
                  <a:srgbClr val="FFFFFF"/>
                </a:solidFill>
                <a:latin typeface="Candara" pitchFamily="34" charset="0"/>
              </a:rPr>
              <a:t>Adventistas auténticas.</a:t>
            </a:r>
          </a:p>
        </p:txBody>
      </p:sp>
    </p:spTree>
    <p:extLst>
      <p:ext uri="{BB962C8B-B14F-4D97-AF65-F5344CB8AC3E}">
        <p14:creationId xmlns="" xmlns:p14="http://schemas.microsoft.com/office/powerpoint/2010/main" val="130571856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609600" y="685800"/>
            <a:ext cx="7283338" cy="550547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>
              <a:buFont typeface="Wingdings" pitchFamily="2" charset="2"/>
              <a:buChar char="§"/>
            </a:pPr>
            <a:r>
              <a:rPr lang="es-CO" sz="4000" dirty="0">
                <a:solidFill>
                  <a:schemeClr val="bg1"/>
                </a:solidFill>
                <a:latin typeface="Candara" pitchFamily="34" charset="0"/>
              </a:rPr>
              <a:t>Mujeres exentas y alejadas de cualquier inmoralidad.</a:t>
            </a:r>
          </a:p>
          <a:p>
            <a:pPr hangingPunct="1">
              <a:buFont typeface="Wingdings" pitchFamily="2" charset="2"/>
              <a:buChar char="§"/>
            </a:pPr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Líderes positivas para su iglesia.</a:t>
            </a:r>
          </a:p>
          <a:p>
            <a:pPr hangingPunct="1">
              <a:buFont typeface="Wingdings" pitchFamily="2" charset="2"/>
              <a:buChar char="§"/>
            </a:pPr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Buenas consejeras para las </a:t>
            </a:r>
            <a:r>
              <a:rPr lang="es-ES" sz="4000" dirty="0" smtClean="0">
                <a:solidFill>
                  <a:schemeClr val="bg1"/>
                </a:solidFill>
                <a:latin typeface="Candara" pitchFamily="34" charset="0"/>
              </a:rPr>
              <a:t>damas </a:t>
            </a:r>
            <a:r>
              <a:rPr lang="es-CO" sz="4000" dirty="0" smtClean="0">
                <a:solidFill>
                  <a:schemeClr val="bg1"/>
                </a:solidFill>
                <a:latin typeface="Candara" pitchFamily="34" charset="0"/>
              </a:rPr>
              <a:t>más jóvenes.</a:t>
            </a:r>
          </a:p>
        </p:txBody>
      </p:sp>
    </p:spTree>
    <p:extLst>
      <p:ext uri="{BB962C8B-B14F-4D97-AF65-F5344CB8AC3E}">
        <p14:creationId xmlns="" xmlns:p14="http://schemas.microsoft.com/office/powerpoint/2010/main" val="184620623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 txBox="1"/>
          <p:nvPr/>
        </p:nvSpPr>
        <p:spPr>
          <a:xfrm>
            <a:off x="685800" y="762000"/>
            <a:ext cx="71793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buFont typeface="Wingdings" pitchFamily="2" charset="2"/>
              <a:buChar char="§"/>
            </a:pPr>
            <a:r>
              <a:rPr lang="es-CO" sz="4400" dirty="0" smtClean="0">
                <a:solidFill>
                  <a:srgbClr val="FFFFFF"/>
                </a:solidFill>
                <a:latin typeface="Candara" pitchFamily="34" charset="0"/>
              </a:rPr>
              <a:t>Activas </a:t>
            </a:r>
            <a:r>
              <a:rPr lang="es-CO" sz="4400" dirty="0">
                <a:solidFill>
                  <a:srgbClr val="FFFFFF"/>
                </a:solidFill>
                <a:latin typeface="Candara" pitchFamily="34" charset="0"/>
              </a:rPr>
              <a:t>en el trabajo </a:t>
            </a:r>
            <a:r>
              <a:rPr lang="es-ES" sz="4400" dirty="0" smtClean="0">
                <a:solidFill>
                  <a:srgbClr val="FFFFFF"/>
                </a:solidFill>
                <a:latin typeface="Candara" pitchFamily="34" charset="0"/>
              </a:rPr>
              <a:t>a la comunidad</a:t>
            </a:r>
            <a:r>
              <a:rPr lang="es-CO" sz="4400" dirty="0" smtClean="0">
                <a:solidFill>
                  <a:srgbClr val="FFFFFF"/>
                </a:solidFill>
                <a:latin typeface="Candara" pitchFamily="34" charset="0"/>
              </a:rPr>
              <a:t>.</a:t>
            </a:r>
            <a:endParaRPr lang="es-CO" sz="4400" dirty="0">
              <a:solidFill>
                <a:srgbClr val="FFFFFF"/>
              </a:solidFill>
              <a:latin typeface="Candara" pitchFamily="34" charset="0"/>
            </a:endParaRPr>
          </a:p>
          <a:p>
            <a:pPr hangingPunct="1">
              <a:buFont typeface="Wingdings" pitchFamily="2" charset="2"/>
              <a:buChar char="§"/>
            </a:pPr>
            <a:r>
              <a:rPr lang="es-CO" sz="4400" dirty="0">
                <a:solidFill>
                  <a:srgbClr val="FFFFFF"/>
                </a:solidFill>
                <a:latin typeface="Candara" pitchFamily="34" charset="0"/>
              </a:rPr>
              <a:t>Colaboradoras en la obra evangelística.</a:t>
            </a:r>
          </a:p>
          <a:p>
            <a:pPr hangingPunct="1">
              <a:buFont typeface="Wingdings" pitchFamily="2" charset="2"/>
              <a:buChar char="§"/>
            </a:pPr>
            <a:r>
              <a:rPr lang="es-CO" sz="4400" dirty="0">
                <a:solidFill>
                  <a:srgbClr val="FFFFFF"/>
                </a:solidFill>
                <a:latin typeface="Candara" pitchFamily="34" charset="0"/>
              </a:rPr>
              <a:t>Mujeres espirituales y dispuestas para </a:t>
            </a:r>
            <a:endParaRPr lang="es-CO" sz="4400" dirty="0" smtClean="0">
              <a:solidFill>
                <a:srgbClr val="FFFFFF"/>
              </a:solidFill>
              <a:latin typeface="Candara" pitchFamily="34" charset="0"/>
            </a:endParaRPr>
          </a:p>
          <a:p>
            <a:pPr hangingPunct="1"/>
            <a:r>
              <a:rPr lang="es-CO" sz="4400" dirty="0" smtClean="0">
                <a:solidFill>
                  <a:srgbClr val="FFFFFF"/>
                </a:solidFill>
                <a:latin typeface="Candara" pitchFamily="34" charset="0"/>
              </a:rPr>
              <a:t>el </a:t>
            </a:r>
            <a:r>
              <a:rPr lang="es-CO" sz="4400" dirty="0">
                <a:solidFill>
                  <a:srgbClr val="FFFFFF"/>
                </a:solidFill>
                <a:latin typeface="Candara" pitchFamily="34" charset="0"/>
              </a:rPr>
              <a:t>servicio.</a:t>
            </a:r>
          </a:p>
        </p:txBody>
      </p:sp>
    </p:spTree>
    <p:extLst>
      <p:ext uri="{BB962C8B-B14F-4D97-AF65-F5344CB8AC3E}">
        <p14:creationId xmlns="" xmlns:p14="http://schemas.microsoft.com/office/powerpoint/2010/main" val="179461099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 txBox="1"/>
          <p:nvPr/>
        </p:nvSpPr>
        <p:spPr>
          <a:xfrm>
            <a:off x="1219200" y="1211999"/>
            <a:ext cx="6123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/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1-  Que 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sea Honesta.</a:t>
            </a:r>
          </a:p>
          <a:p>
            <a:pPr lvl="0" hangingPunct="1"/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2-  Sin doblez.</a:t>
            </a:r>
          </a:p>
          <a:p>
            <a:pPr lvl="0" hangingPunct="1"/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3-  Temperante</a:t>
            </a:r>
            <a:r>
              <a:rPr lang="es-CO" sz="3600" dirty="0" smtClean="0">
                <a:solidFill>
                  <a:srgbClr val="FFFFFF"/>
                </a:solidFill>
                <a:latin typeface="Candara" pitchFamily="34" charset="0"/>
              </a:rPr>
              <a:t>.</a:t>
            </a:r>
            <a:endParaRPr lang="es-CO" sz="36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742950" indent="-742950" hangingPunct="1"/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4-  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No </a:t>
            </a:r>
            <a:r>
              <a:rPr lang="es-CO" sz="3600" dirty="0">
                <a:solidFill>
                  <a:schemeClr val="bg1"/>
                </a:solidFill>
                <a:latin typeface="Candara" pitchFamily="34" charset="0"/>
              </a:rPr>
              <a:t>codiciosa de 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  </a:t>
            </a:r>
            <a:r>
              <a:rPr lang="es-CO" sz="3600" dirty="0" smtClean="0">
                <a:solidFill>
                  <a:schemeClr val="bg1"/>
                </a:solidFill>
                <a:latin typeface="Candara" pitchFamily="34" charset="0"/>
              </a:rPr>
              <a:t>ganancias deshonestas</a:t>
            </a:r>
            <a:r>
              <a:rPr lang="es-CO" sz="3600" dirty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hangingPunct="1"/>
            <a:r>
              <a:rPr lang="es-CO" sz="3600" dirty="0">
                <a:solidFill>
                  <a:schemeClr val="bg1"/>
                </a:solidFill>
                <a:latin typeface="Candara" pitchFamily="34" charset="0"/>
              </a:rPr>
              <a:t>5-  De limpia conciencia.</a:t>
            </a:r>
          </a:p>
          <a:p>
            <a:pPr hangingPunct="1"/>
            <a:r>
              <a:rPr lang="es-CO" sz="3600" dirty="0">
                <a:solidFill>
                  <a:schemeClr val="bg1"/>
                </a:solidFill>
                <a:latin typeface="Candara" pitchFamily="34" charset="0"/>
              </a:rPr>
              <a:t>6-  Irreprochable.</a:t>
            </a:r>
          </a:p>
          <a:p>
            <a:pPr hangingPunct="1"/>
            <a:r>
              <a:rPr lang="es-CO" sz="3600" dirty="0">
                <a:solidFill>
                  <a:schemeClr val="bg1"/>
                </a:solidFill>
                <a:latin typeface="Candara" pitchFamily="34" charset="0"/>
              </a:rPr>
              <a:t>7-  Que </a:t>
            </a:r>
            <a:r>
              <a:rPr lang="es-ES" sz="3600" dirty="0" smtClean="0">
                <a:solidFill>
                  <a:schemeClr val="bg1"/>
                </a:solidFill>
                <a:latin typeface="Candara" pitchFamily="34" charset="0"/>
              </a:rPr>
              <a:t>su familia goce </a:t>
            </a:r>
          </a:p>
          <a:p>
            <a:pPr hangingPunct="1"/>
            <a:r>
              <a:rPr lang="es-ES" sz="3600" dirty="0" smtClean="0">
                <a:solidFill>
                  <a:schemeClr val="bg1"/>
                </a:solidFill>
                <a:latin typeface="Candara" pitchFamily="34" charset="0"/>
              </a:rPr>
              <a:t>de buen testimonio.</a:t>
            </a:r>
            <a:endParaRPr lang="es-CO" sz="3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Rectángulo 2"/>
          <p:cNvSpPr txBox="1"/>
          <p:nvPr/>
        </p:nvSpPr>
        <p:spPr>
          <a:xfrm>
            <a:off x="1219200" y="381000"/>
            <a:ext cx="6915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es-CO" sz="48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 necesita una diaconisa:</a:t>
            </a:r>
          </a:p>
        </p:txBody>
      </p:sp>
    </p:spTree>
    <p:extLst>
      <p:ext uri="{BB962C8B-B14F-4D97-AF65-F5344CB8AC3E}">
        <p14:creationId xmlns="" xmlns:p14="http://schemas.microsoft.com/office/powerpoint/2010/main" val="22449595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762000" y="685800"/>
            <a:ext cx="7597927" cy="50734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3600" i="1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“Se necesitan mujeres de principios firmes y caracteres decididos, mujeres que crean que realmente estamos viviendo en los últimos días y que poseemos el solemne mensaje final de amonestación que debemos presentar al mundo”.  </a:t>
            </a:r>
          </a:p>
          <a:p>
            <a:pPr marL="0" indent="0" hangingPunct="1">
              <a:buNone/>
            </a:pPr>
            <a:r>
              <a:rPr lang="es-CO" sz="3600" i="1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s-CO" sz="2000" i="1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The Review and Herald, 19 de diciembre de 1878</a:t>
            </a:r>
            <a:r>
              <a:rPr lang="es-ES" sz="2000" i="1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.</a:t>
            </a:r>
            <a:endParaRPr lang="es-CO" sz="2000" i="1" dirty="0">
              <a:solidFill>
                <a:schemeClr val="bg1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683073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756626" y="1300774"/>
            <a:ext cx="727028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algn="ctr" hangingPunct="1"/>
            <a:r>
              <a:rPr lang="es-CO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“</a:t>
            </a:r>
            <a:r>
              <a:rPr lang="es-CO" sz="40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Hermanas, Dios os llama para que trabajéis en la ciega y ayudéis a reunir las gavillas”</a:t>
            </a:r>
            <a:r>
              <a:rPr lang="es-CO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.   </a:t>
            </a:r>
          </a:p>
          <a:p>
            <a:pPr algn="ctr" hangingPunct="1"/>
            <a:r>
              <a:rPr lang="es-CO" sz="2000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Mpu 386. (Ministerio de Publicaciones)</a:t>
            </a:r>
            <a:endParaRPr lang="es-CO" sz="2000" i="1" dirty="0">
              <a:solidFill>
                <a:srgbClr val="FFFFFF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65970" y="169277"/>
            <a:ext cx="387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217070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762000" y="838200"/>
            <a:ext cx="6781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“Que las mujeres sean igualmente dignas, discretas para hablar de los demás, sobrias y fieles en todo.  Los diáconos deberán ser hombres casados una sola vez, que gobiernen bien a sus hijos</a:t>
            </a:r>
          </a:p>
          <a:p>
            <a:r>
              <a:rPr lang="es-CO" sz="3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y su propia casa.”  </a:t>
            </a:r>
          </a:p>
          <a:p>
            <a:r>
              <a:rPr lang="es-CO" sz="2800" i="1" dirty="0" smtClean="0">
                <a:solidFill>
                  <a:srgbClr val="FFFFFF"/>
                </a:solidFill>
                <a:latin typeface="Candara" pitchFamily="34" charset="0"/>
              </a:rPr>
              <a:t>(1Timoteo 3:11,12)</a:t>
            </a:r>
            <a:endParaRPr lang="es-CO" sz="3200" i="1" dirty="0" smtClean="0">
              <a:solidFill>
                <a:srgbClr val="FFFF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59928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990600" y="1289368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Los que desempeñan bien su ministerio se hacen merecedores de honra y alcanzan una gran firmeza en la fe de Jesucristo.  (</a:t>
            </a:r>
            <a:r>
              <a:rPr lang="es-CO" sz="3200" i="1" dirty="0" smtClean="0">
                <a:solidFill>
                  <a:srgbClr val="FFFFFF"/>
                </a:solidFill>
                <a:latin typeface="Candara" pitchFamily="34" charset="0"/>
              </a:rPr>
              <a:t>1Timoteo 3: 13)</a:t>
            </a:r>
            <a:endParaRPr lang="es-CO" sz="4000" i="1" dirty="0">
              <a:solidFill>
                <a:srgbClr val="FFFF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34234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48019" y="6109933"/>
            <a:ext cx="195778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Cecilia de Iglesias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Siema-Vida</a:t>
            </a:r>
            <a:r>
              <a:rPr lang="es-ES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Familiar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charset="0"/>
                <a:ea typeface="Candara" charset="0"/>
                <a:cs typeface="Candara" charset="0"/>
                <a:sym typeface="Helvetica"/>
              </a:rPr>
              <a:t>División Interamericana</a:t>
            </a:r>
            <a:endParaRPr kumimoji="0" lang="es-ES_tradnl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charset="0"/>
              <a:ea typeface="Candara" charset="0"/>
              <a:cs typeface="Candara" charset="0"/>
              <a:sym typeface="Helvetica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46970" y="205257"/>
            <a:ext cx="387803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</a:t>
            </a:r>
            <a:r>
              <a:rPr lang="es-ES" sz="1600" dirty="0" err="1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7219" y="1831775"/>
            <a:ext cx="6400800" cy="2221667"/>
          </a:xfrm>
          <a:prstGeom prst="ellipse">
            <a:avLst/>
          </a:prstGeom>
          <a:solidFill>
            <a:srgbClr val="FFEFEF"/>
          </a:solidFill>
          <a:ln w="76200" cap="flat">
            <a:solidFill>
              <a:schemeClr val="accent6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914400"/>
            <a:r>
              <a:rPr lang="es-CO" sz="4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andara" pitchFamily="34" charset="0"/>
                <a:sym typeface="Cambria"/>
              </a:rPr>
              <a:t>1- Debe ser una mujer honesta.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20272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295400" y="2438400"/>
            <a:ext cx="6215045" cy="3052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algn="l" hangingPunct="1"/>
            <a:r>
              <a:rPr lang="es-CO" sz="4000" dirty="0" smtClean="0">
                <a:solidFill>
                  <a:srgbClr val="FFFFFF"/>
                </a:solidFill>
                <a:latin typeface="Candara" pitchFamily="34" charset="0"/>
              </a:rPr>
              <a:t>“Pudor, recato en las acciones o palabras, modestia, honradez”.    </a:t>
            </a:r>
            <a:r>
              <a:rPr lang="es-CO" sz="1800" dirty="0" smtClean="0">
                <a:solidFill>
                  <a:srgbClr val="FFFFFF"/>
                </a:solidFill>
                <a:latin typeface="Candara" pitchFamily="34" charset="0"/>
              </a:rPr>
              <a:t>Diccionario Pequeño Larousse ilustrado</a:t>
            </a:r>
            <a:endParaRPr lang="es-CO" sz="1800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2310777" y="1012123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u="sng" dirty="0" smtClean="0">
                <a:solidFill>
                  <a:srgbClr val="FFFF00"/>
                </a:solidFill>
                <a:latin typeface="Candara" pitchFamily="34" charset="0"/>
              </a:rPr>
              <a:t>Honestidad:</a:t>
            </a:r>
            <a:endParaRPr lang="es-CO" sz="4800" u="sng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3445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38200" y="1600200"/>
            <a:ext cx="6199999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mbria"/>
              </a:defRPr>
            </a:lvl9pPr>
          </a:lstStyle>
          <a:p>
            <a:pPr hangingPunct="1"/>
            <a:r>
              <a:rPr lang="es-CO" sz="4300" i="1" dirty="0" smtClean="0">
                <a:solidFill>
                  <a:schemeClr val="bg1"/>
                </a:solidFill>
                <a:latin typeface="Candara" pitchFamily="34" charset="0"/>
              </a:rPr>
              <a:t>“Término que suele significar veraz, libre de duplicidad, persona recta.  También significa honorable, respetable, y digno de estima”.  </a:t>
            </a:r>
          </a:p>
          <a:p>
            <a:pPr hangingPunct="1"/>
            <a:r>
              <a:rPr lang="es-CO" sz="2800" dirty="0" smtClean="0">
                <a:solidFill>
                  <a:schemeClr val="bg1"/>
                </a:solidFill>
                <a:latin typeface="Candara" pitchFamily="34" charset="0"/>
              </a:rPr>
              <a:t>Diccionario Bíblico Adventista, </a:t>
            </a:r>
          </a:p>
          <a:p>
            <a:pPr hangingPunct="1"/>
            <a:r>
              <a:rPr lang="es-CO" sz="2800" dirty="0" smtClean="0">
                <a:solidFill>
                  <a:schemeClr val="bg1"/>
                </a:solidFill>
                <a:latin typeface="Candara" pitchFamily="34" charset="0"/>
              </a:rPr>
              <a:t>tomo 8, página563.</a:t>
            </a:r>
            <a:endParaRPr lang="es-CO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2209800" y="37761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u="sng" dirty="0" smtClean="0">
                <a:solidFill>
                  <a:srgbClr val="FFFF00"/>
                </a:solidFill>
                <a:latin typeface="Candara" pitchFamily="34" charset="0"/>
              </a:rPr>
              <a:t>Honestidad:</a:t>
            </a:r>
            <a:endParaRPr lang="es-CO" sz="4800" u="sng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91862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mbria"/>
        <a:ea typeface="Cambria"/>
        <a:cs typeface="Cambria"/>
      </a:majorFont>
      <a:minorFont>
        <a:latin typeface="Cambria"/>
        <a:ea typeface="Cambria"/>
        <a:cs typeface="Cambr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mbria"/>
        <a:ea typeface="Cambria"/>
        <a:cs typeface="Cambria"/>
      </a:majorFont>
      <a:minorFont>
        <a:latin typeface="Cambria"/>
        <a:ea typeface="Cambria"/>
        <a:cs typeface="Cambr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1479</Words>
  <Application>Microsoft Office PowerPoint</Application>
  <PresentationFormat>Presentación en pantalla (4:3)</PresentationFormat>
  <Paragraphs>197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Default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Debe ser honesta:</vt:lpstr>
      <vt:lpstr>Diapositiva 11</vt:lpstr>
      <vt:lpstr>Diapositiva 12</vt:lpstr>
      <vt:lpstr>Diapositiva 13</vt:lpstr>
      <vt:lpstr>Diapositiva 14</vt:lpstr>
      <vt:lpstr>2-  Sin doblez.</vt:lpstr>
      <vt:lpstr>Diapositiva 16</vt:lpstr>
      <vt:lpstr>Otras versiones:</vt:lpstr>
      <vt:lpstr>Se necesita una diaconisa sin doblez:</vt:lpstr>
      <vt:lpstr>Diapositiva 19</vt:lpstr>
      <vt:lpstr>Qué nos dice la Biblia: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4.  No codiciosa de ganancias deshonestas</vt:lpstr>
      <vt:lpstr>Diapositiva 30</vt:lpstr>
      <vt:lpstr>Diapositiva 31</vt:lpstr>
      <vt:lpstr>Tal como lo enseñó Pablo:</vt:lpstr>
      <vt:lpstr>Las diaconisas deben ser:</vt:lpstr>
      <vt:lpstr>5.  Deben mantener limpia la conciencia.</vt:lpstr>
      <vt:lpstr>Diapositiva 35</vt:lpstr>
      <vt:lpstr>Diapositiva 36</vt:lpstr>
      <vt:lpstr>Diapositiva 37</vt:lpstr>
      <vt:lpstr>Elección de los diáconos:</vt:lpstr>
      <vt:lpstr>6.  Debe ser una mujer Irreprochable.</vt:lpstr>
      <vt:lpstr>Diapositiva 40</vt:lpstr>
      <vt:lpstr>Diapositiva 41</vt:lpstr>
      <vt:lpstr>7-  Su familia debe gozar de buen testimonio.</vt:lpstr>
      <vt:lpstr>Diapositiva 43</vt:lpstr>
      <vt:lpstr>En este aspecto las diaconisas deben ser:</vt:lpstr>
      <vt:lpstr>Diapositiva 45</vt:lpstr>
      <vt:lpstr>Diapositiva 46</vt:lpstr>
      <vt:lpstr>Diapositiva 47</vt:lpstr>
      <vt:lpstr>Diapositiva 48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Dilia</dc:creator>
  <cp:lastModifiedBy>Dilia</cp:lastModifiedBy>
  <cp:revision>237</cp:revision>
  <dcterms:modified xsi:type="dcterms:W3CDTF">2017-09-30T19:04:33Z</dcterms:modified>
</cp:coreProperties>
</file>